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57" r:id="rId3"/>
    <p:sldId id="258" r:id="rId4"/>
    <p:sldId id="260" r:id="rId5"/>
    <p:sldId id="259"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ro-RO"/>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ro-RO"/>
          </a:p>
        </p:txBody>
      </p:sp>
      <p:sp>
        <p:nvSpPr>
          <p:cNvPr id="6" name="Slide Number Placeholder 5"/>
          <p:cNvSpPr>
            <a:spLocks noGrp="1"/>
          </p:cNvSpPr>
          <p:nvPr>
            <p:ph type="sldNum" sz="quarter" idx="12"/>
          </p:nvPr>
        </p:nvSpPr>
        <p:spPr>
          <a:xfrm>
            <a:off x="6817317" y="5054602"/>
            <a:ext cx="413483" cy="279400"/>
          </a:xfrm>
        </p:spPr>
        <p:txBody>
          <a:bodyPr/>
          <a:lstStyle/>
          <a:p>
            <a:fld id="{BC85A925-FFBC-41F2-B6B7-67A89D658702}" type="slidenum">
              <a:rPr lang="ro-RO" altLang="ro-RO" smtClean="0"/>
              <a:pPr/>
              <a:t>‹#›</a:t>
            </a:fld>
            <a:endParaRPr lang="ro-RO" altLang="ro-RO"/>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88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pPr>
              <a:defRPr/>
            </a:pPr>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fld id="{BC85A925-FFBC-41F2-B6B7-67A89D658702}" type="slidenum">
              <a:rPr lang="ro-RO" altLang="ro-RO" smtClean="0"/>
              <a:pPr/>
              <a:t>‹#›</a:t>
            </a:fld>
            <a:endParaRPr lang="ro-RO" altLang="ro-RO"/>
          </a:p>
        </p:txBody>
      </p:sp>
    </p:spTree>
    <p:extLst>
      <p:ext uri="{BB962C8B-B14F-4D97-AF65-F5344CB8AC3E}">
        <p14:creationId xmlns:p14="http://schemas.microsoft.com/office/powerpoint/2010/main" val="255230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BC85A925-FFBC-41F2-B6B7-67A89D658702}" type="slidenum">
              <a:rPr lang="ro-RO" altLang="ro-RO" smtClean="0"/>
              <a:pPr/>
              <a:t>‹#›</a:t>
            </a:fld>
            <a:endParaRPr lang="ro-RO" altLang="ro-RO"/>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66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BC85A925-FFBC-41F2-B6B7-67A89D658702}" type="slidenum">
              <a:rPr lang="ro-RO" altLang="ro-RO" smtClean="0"/>
              <a:pPr/>
              <a:t>‹#›</a:t>
            </a:fld>
            <a:endParaRPr lang="ro-RO" altLang="ro-RO"/>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123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BC85A925-FFBC-41F2-B6B7-67A89D658702}" type="slidenum">
              <a:rPr lang="ro-RO" altLang="ro-RO" smtClean="0"/>
              <a:pPr/>
              <a:t>‹#›</a:t>
            </a:fld>
            <a:endParaRPr lang="ro-RO" altLang="ro-RO"/>
          </a:p>
        </p:txBody>
      </p:sp>
    </p:spTree>
    <p:extLst>
      <p:ext uri="{BB962C8B-B14F-4D97-AF65-F5344CB8AC3E}">
        <p14:creationId xmlns:p14="http://schemas.microsoft.com/office/powerpoint/2010/main" val="70383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o-RO"/>
              <a:t>Faceți clic pentru a edita stilul de titlu coordonator</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BC85A925-FFBC-41F2-B6B7-67A89D658702}" type="slidenum">
              <a:rPr lang="ro-RO" altLang="ro-RO" smtClean="0"/>
              <a:pPr/>
              <a:t>‹#›</a:t>
            </a:fld>
            <a:endParaRPr lang="ro-RO" altLang="ro-RO"/>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773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o-RO"/>
              <a:t>Faceți clic pentru a edita stilul de titlu coordonator</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BC85A925-FFBC-41F2-B6B7-67A89D658702}" type="slidenum">
              <a:rPr lang="ro-RO" altLang="ro-RO" smtClean="0"/>
              <a:pPr/>
              <a:t>‹#›</a:t>
            </a:fld>
            <a:endParaRPr lang="ro-RO" altLang="ro-RO"/>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44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E28FBD5D-0506-4BD2-B89B-16FE461C4C5A}" type="slidenum">
              <a:rPr lang="ro-RO" altLang="ro-RO" smtClean="0"/>
              <a:pPr/>
              <a:t>‹#›</a:t>
            </a:fld>
            <a:endParaRPr lang="ro-RO" altLang="ro-RO"/>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866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7F4F9B73-5733-4164-9BAC-5D6D357F1565}" type="slidenum">
              <a:rPr lang="ro-RO" altLang="ro-RO" smtClean="0"/>
              <a:pPr/>
              <a:t>‹#›</a:t>
            </a:fld>
            <a:endParaRPr lang="ro-RO" altLang="ro-RO"/>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173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u, text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p:spPr>
        <p:txBody>
          <a:bodyPr/>
          <a:lstStyle/>
          <a:p>
            <a:r>
              <a:rPr lang="ro-RO"/>
              <a:t>Clic pentru editare stil titlu</a:t>
            </a:r>
          </a:p>
        </p:txBody>
      </p:sp>
      <p:sp>
        <p:nvSpPr>
          <p:cNvPr id="3" name="Substituent text 2"/>
          <p:cNvSpPr>
            <a:spLocks noGrp="1"/>
          </p:cNvSpPr>
          <p:nvPr>
            <p:ph type="body" sz="half" idx="1"/>
          </p:nvPr>
        </p:nvSpPr>
        <p:spPr>
          <a:xfrm>
            <a:off x="457200" y="1600200"/>
            <a:ext cx="4038600" cy="4525963"/>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4648200" y="1600200"/>
            <a:ext cx="4038600" cy="4525963"/>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B3149A1E-2EEF-42A6-970B-FCBDB4928FE4}"/>
              </a:ext>
            </a:extLst>
          </p:cNvPr>
          <p:cNvSpPr>
            <a:spLocks noGrp="1"/>
          </p:cNvSpPr>
          <p:nvPr>
            <p:ph type="dt" sz="half" idx="10"/>
          </p:nvPr>
        </p:nvSpPr>
        <p:spPr>
          <a:xfrm>
            <a:off x="457200" y="6245225"/>
            <a:ext cx="2133600" cy="476250"/>
          </a:xfrm>
        </p:spPr>
        <p:txBody>
          <a:bodyPr/>
          <a:lstStyle>
            <a:lvl1pPr>
              <a:defRPr/>
            </a:lvl1pPr>
          </a:lstStyle>
          <a:p>
            <a:pPr>
              <a:defRPr/>
            </a:pPr>
            <a:endParaRPr lang="ro-RO"/>
          </a:p>
        </p:txBody>
      </p:sp>
      <p:sp>
        <p:nvSpPr>
          <p:cNvPr id="6" name="Substituent subsol 5">
            <a:extLst>
              <a:ext uri="{FF2B5EF4-FFF2-40B4-BE49-F238E27FC236}">
                <a16:creationId xmlns:a16="http://schemas.microsoft.com/office/drawing/2014/main" id="{FA454BDB-0642-4881-B86A-D14F68C668F1}"/>
              </a:ext>
            </a:extLst>
          </p:cNvPr>
          <p:cNvSpPr>
            <a:spLocks noGrp="1"/>
          </p:cNvSpPr>
          <p:nvPr>
            <p:ph type="ftr" sz="quarter" idx="11"/>
          </p:nvPr>
        </p:nvSpPr>
        <p:spPr>
          <a:xfrm>
            <a:off x="3124200" y="6245225"/>
            <a:ext cx="2895600" cy="476250"/>
          </a:xfrm>
        </p:spPr>
        <p:txBody>
          <a:bodyPr/>
          <a:lstStyle>
            <a:lvl1pPr>
              <a:defRPr/>
            </a:lvl1pPr>
          </a:lstStyle>
          <a:p>
            <a:pPr>
              <a:defRPr/>
            </a:pPr>
            <a:endParaRPr lang="ro-RO"/>
          </a:p>
        </p:txBody>
      </p:sp>
      <p:sp>
        <p:nvSpPr>
          <p:cNvPr id="7" name="Substituent număr diapozitiv 6">
            <a:extLst>
              <a:ext uri="{FF2B5EF4-FFF2-40B4-BE49-F238E27FC236}">
                <a16:creationId xmlns:a16="http://schemas.microsoft.com/office/drawing/2014/main" id="{D27D825D-BE93-4162-9372-95ADECB5B0E0}"/>
              </a:ext>
            </a:extLst>
          </p:cNvPr>
          <p:cNvSpPr>
            <a:spLocks noGrp="1"/>
          </p:cNvSpPr>
          <p:nvPr>
            <p:ph type="sldNum" sz="quarter" idx="12"/>
          </p:nvPr>
        </p:nvSpPr>
        <p:spPr>
          <a:xfrm>
            <a:off x="6553200" y="6245225"/>
            <a:ext cx="2133600" cy="476250"/>
          </a:xfrm>
        </p:spPr>
        <p:txBody>
          <a:bodyPr/>
          <a:lstStyle>
            <a:lvl1pPr>
              <a:defRPr/>
            </a:lvl1pPr>
          </a:lstStyle>
          <a:p>
            <a:fld id="{BA46F510-4D3A-4FE5-926F-17D72FE6AE31}" type="slidenum">
              <a:rPr lang="ro-RO" altLang="ro-RO"/>
              <a:pPr/>
              <a:t>‹#›</a:t>
            </a:fld>
            <a:endParaRPr lang="ro-RO" altLang="ro-RO"/>
          </a:p>
        </p:txBody>
      </p:sp>
    </p:spTree>
    <p:extLst>
      <p:ext uri="{BB962C8B-B14F-4D97-AF65-F5344CB8AC3E}">
        <p14:creationId xmlns:p14="http://schemas.microsoft.com/office/powerpoint/2010/main" val="172768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BF255DFC-98C0-41EB-BC1A-7A1F1C481729}" type="slidenum">
              <a:rPr lang="ro-RO" altLang="ro-RO" smtClean="0"/>
              <a:pPr/>
              <a:t>‹#›</a:t>
            </a:fld>
            <a:endParaRPr lang="ro-RO" altLang="ro-RO"/>
          </a:p>
        </p:txBody>
      </p:sp>
    </p:spTree>
    <p:extLst>
      <p:ext uri="{BB962C8B-B14F-4D97-AF65-F5344CB8AC3E}">
        <p14:creationId xmlns:p14="http://schemas.microsoft.com/office/powerpoint/2010/main" val="245550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pPr>
              <a:defRPr/>
            </a:pPr>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fld id="{A0253EC8-4088-4ADD-B455-529F1983A21A}" type="slidenum">
              <a:rPr lang="ro-RO" altLang="ro-RO" smtClean="0"/>
              <a:pPr/>
              <a:t>‹#›</a:t>
            </a:fld>
            <a:endParaRPr lang="ro-RO" altLang="ro-RO"/>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0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pPr>
              <a:defRPr/>
            </a:pPr>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fld id="{2F3A378D-99BE-4C89-9E44-26DFEB5A8520}" type="slidenum">
              <a:rPr lang="ro-RO" altLang="ro-RO" smtClean="0"/>
              <a:pPr/>
              <a:t>‹#›</a:t>
            </a:fld>
            <a:endParaRPr lang="ro-RO" altLang="ro-RO"/>
          </a:p>
        </p:txBody>
      </p:sp>
    </p:spTree>
    <p:extLst>
      <p:ext uri="{BB962C8B-B14F-4D97-AF65-F5344CB8AC3E}">
        <p14:creationId xmlns:p14="http://schemas.microsoft.com/office/powerpoint/2010/main" val="18102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pPr>
              <a:defRPr/>
            </a:pPr>
            <a:endParaRPr lang="ro-RO"/>
          </a:p>
        </p:txBody>
      </p:sp>
      <p:sp>
        <p:nvSpPr>
          <p:cNvPr id="8" name="Footer Placeholder 7"/>
          <p:cNvSpPr>
            <a:spLocks noGrp="1"/>
          </p:cNvSpPr>
          <p:nvPr>
            <p:ph type="ftr" sz="quarter" idx="11"/>
          </p:nvPr>
        </p:nvSpPr>
        <p:spPr/>
        <p:txBody>
          <a:bodyPr/>
          <a:lstStyle/>
          <a:p>
            <a:pPr>
              <a:defRPr/>
            </a:pPr>
            <a:endParaRPr lang="ro-RO"/>
          </a:p>
        </p:txBody>
      </p:sp>
      <p:sp>
        <p:nvSpPr>
          <p:cNvPr id="9" name="Slide Number Placeholder 8"/>
          <p:cNvSpPr>
            <a:spLocks noGrp="1"/>
          </p:cNvSpPr>
          <p:nvPr>
            <p:ph type="sldNum" sz="quarter" idx="12"/>
          </p:nvPr>
        </p:nvSpPr>
        <p:spPr/>
        <p:txBody>
          <a:bodyPr/>
          <a:lstStyle/>
          <a:p>
            <a:fld id="{33F4935A-3B0E-465E-AB05-A8294168550C}" type="slidenum">
              <a:rPr lang="ro-RO" altLang="ro-RO" smtClean="0"/>
              <a:pPr/>
              <a:t>‹#›</a:t>
            </a:fld>
            <a:endParaRPr lang="ro-RO" altLang="ro-RO"/>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06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pPr>
              <a:defRPr/>
            </a:pPr>
            <a:endParaRPr lang="ro-RO"/>
          </a:p>
        </p:txBody>
      </p:sp>
      <p:sp>
        <p:nvSpPr>
          <p:cNvPr id="4" name="Footer Placeholder 3"/>
          <p:cNvSpPr>
            <a:spLocks noGrp="1"/>
          </p:cNvSpPr>
          <p:nvPr>
            <p:ph type="ftr" sz="quarter" idx="11"/>
          </p:nvPr>
        </p:nvSpPr>
        <p:spPr/>
        <p:txBody>
          <a:bodyPr/>
          <a:lstStyle/>
          <a:p>
            <a:pPr>
              <a:defRPr/>
            </a:pPr>
            <a:endParaRPr lang="ro-RO"/>
          </a:p>
        </p:txBody>
      </p:sp>
      <p:sp>
        <p:nvSpPr>
          <p:cNvPr id="5" name="Slide Number Placeholder 4"/>
          <p:cNvSpPr>
            <a:spLocks noGrp="1"/>
          </p:cNvSpPr>
          <p:nvPr>
            <p:ph type="sldNum" sz="quarter" idx="12"/>
          </p:nvPr>
        </p:nvSpPr>
        <p:spPr/>
        <p:txBody>
          <a:bodyPr/>
          <a:lstStyle/>
          <a:p>
            <a:fld id="{A7127856-7C18-4DBF-BBEF-FBBFF5854FDA}" type="slidenum">
              <a:rPr lang="ro-RO" altLang="ro-RO" smtClean="0"/>
              <a:pPr/>
              <a:t>‹#›</a:t>
            </a:fld>
            <a:endParaRPr lang="ro-RO" altLang="ro-RO"/>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54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o-RO"/>
          </a:p>
        </p:txBody>
      </p:sp>
      <p:sp>
        <p:nvSpPr>
          <p:cNvPr id="3" name="Footer Placeholder 2"/>
          <p:cNvSpPr>
            <a:spLocks noGrp="1"/>
          </p:cNvSpPr>
          <p:nvPr>
            <p:ph type="ftr" sz="quarter" idx="11"/>
          </p:nvPr>
        </p:nvSpPr>
        <p:spPr/>
        <p:txBody>
          <a:bodyPr/>
          <a:lstStyle/>
          <a:p>
            <a:pPr>
              <a:defRPr/>
            </a:pPr>
            <a:endParaRPr lang="ro-RO"/>
          </a:p>
        </p:txBody>
      </p:sp>
      <p:sp>
        <p:nvSpPr>
          <p:cNvPr id="4" name="Slide Number Placeholder 3"/>
          <p:cNvSpPr>
            <a:spLocks noGrp="1"/>
          </p:cNvSpPr>
          <p:nvPr>
            <p:ph type="sldNum" sz="quarter" idx="12"/>
          </p:nvPr>
        </p:nvSpPr>
        <p:spPr/>
        <p:txBody>
          <a:bodyPr/>
          <a:lstStyle/>
          <a:p>
            <a:fld id="{DC06BCAD-C699-477B-A117-E2B36D69F38C}" type="slidenum">
              <a:rPr lang="ro-RO" altLang="ro-RO" smtClean="0"/>
              <a:pPr/>
              <a:t>‹#›</a:t>
            </a:fld>
            <a:endParaRPr lang="ro-RO" altLang="ro-RO"/>
          </a:p>
        </p:txBody>
      </p:sp>
    </p:spTree>
    <p:extLst>
      <p:ext uri="{BB962C8B-B14F-4D97-AF65-F5344CB8AC3E}">
        <p14:creationId xmlns:p14="http://schemas.microsoft.com/office/powerpoint/2010/main" val="345654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pPr>
              <a:defRPr/>
            </a:pPr>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fld id="{73461867-6DCE-4D51-9F49-C8F0F01895B6}" type="slidenum">
              <a:rPr lang="ro-RO" altLang="ro-RO" smtClean="0"/>
              <a:pPr/>
              <a:t>‹#›</a:t>
            </a:fld>
            <a:endParaRPr lang="ro-RO" altLang="ro-RO"/>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55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o-RO"/>
              <a:t>Faceți clic pentru a edita stilul de titlu coordonator</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pPr>
              <a:defRPr/>
            </a:pPr>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fld id="{829E364D-8312-4A02-ADB9-F257DED3C7E6}" type="slidenum">
              <a:rPr lang="ro-RO" altLang="ro-RO" smtClean="0"/>
              <a:pPr/>
              <a:t>‹#›</a:t>
            </a:fld>
            <a:endParaRPr lang="ro-RO" altLang="ro-RO"/>
          </a:p>
        </p:txBody>
      </p:sp>
    </p:spTree>
    <p:extLst>
      <p:ext uri="{BB962C8B-B14F-4D97-AF65-F5344CB8AC3E}">
        <p14:creationId xmlns:p14="http://schemas.microsoft.com/office/powerpoint/2010/main" val="165059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ro-RO"/>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o-RO"/>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5A925-FFBC-41F2-B6B7-67A89D658702}" type="slidenum">
              <a:rPr lang="ro-RO" altLang="ro-RO" smtClean="0"/>
              <a:pPr/>
              <a:t>‹#›</a:t>
            </a:fld>
            <a:endParaRPr lang="ro-RO" altLang="ro-RO"/>
          </a:p>
        </p:txBody>
      </p:sp>
    </p:spTree>
    <p:extLst>
      <p:ext uri="{BB962C8B-B14F-4D97-AF65-F5344CB8AC3E}">
        <p14:creationId xmlns:p14="http://schemas.microsoft.com/office/powerpoint/2010/main" val="248639579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ro/8/88/Schemablocmicroprocesor.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o.wikipedia.org/wik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5C027D1-700C-42DF-9E65-3EB1B9648347}"/>
              </a:ext>
            </a:extLst>
          </p:cNvPr>
          <p:cNvSpPr/>
          <p:nvPr/>
        </p:nvSpPr>
        <p:spPr>
          <a:xfrm>
            <a:off x="1403648" y="404664"/>
            <a:ext cx="6912768" cy="892552"/>
          </a:xfrm>
          <a:prstGeom prst="rect">
            <a:avLst/>
          </a:prstGeom>
          <a:noFill/>
        </p:spPr>
        <p:txBody>
          <a:bodyPr wrap="square">
            <a:spAutoFit/>
          </a:bodyPr>
          <a:lstStyle/>
          <a:p>
            <a:pPr algn="ctr">
              <a:defRPr/>
            </a:pPr>
            <a:endParaRPr lang="ro-RO" altLang="ro-RO"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defRPr/>
            </a:pPr>
            <a:r>
              <a:rPr lang="ro-RO" altLang="ro-RO" sz="2400" b="1">
                <a:ln w="12700">
                  <a:solidFill>
                    <a:schemeClr val="accent1"/>
                  </a:solidFill>
                  <a:prstDash val="solid"/>
                </a:ln>
                <a:solidFill>
                  <a:srgbClr val="00B0F0"/>
                </a:solidFill>
                <a:effectLst>
                  <a:outerShdw dist="38100" dir="2640000" algn="bl" rotWithShape="0">
                    <a:schemeClr val="accent1"/>
                  </a:outerShdw>
                </a:effectLst>
              </a:rPr>
              <a:t>ARHITECTURA CALCULATORULUI</a:t>
            </a:r>
            <a:endParaRPr lang="en-US" altLang="ro-RO" sz="2400" b="1"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4" name="Substituent conținut 3">
            <a:extLst>
              <a:ext uri="{FF2B5EF4-FFF2-40B4-BE49-F238E27FC236}">
                <a16:creationId xmlns:a16="http://schemas.microsoft.com/office/drawing/2014/main" id="{98B19F57-F254-4B3D-BDE5-C470657DEDB6}"/>
              </a:ext>
            </a:extLst>
          </p:cNvPr>
          <p:cNvSpPr>
            <a:spLocks noGrp="1"/>
          </p:cNvSpPr>
          <p:nvPr>
            <p:ph idx="1"/>
          </p:nvPr>
        </p:nvSpPr>
        <p:spPr/>
        <p:txBody>
          <a:bodyPr/>
          <a:lstStyle/>
          <a:p>
            <a:pPr marL="0" indent="0">
              <a:lnSpc>
                <a:spcPct val="150000"/>
              </a:lnSpc>
              <a:spcBef>
                <a:spcPts val="0"/>
              </a:spcBef>
              <a:spcAft>
                <a:spcPts val="0"/>
              </a:spcAft>
              <a:buNone/>
            </a:pPr>
            <a:r>
              <a:rPr lang="ro-RO" b="1" dirty="0">
                <a:solidFill>
                  <a:srgbClr val="FF0000"/>
                </a:solidFill>
              </a:rPr>
              <a:t>         Eleva: NICA NICOLE-CRISTINA</a:t>
            </a:r>
          </a:p>
          <a:p>
            <a:pPr marL="0" indent="0">
              <a:lnSpc>
                <a:spcPct val="150000"/>
              </a:lnSpc>
              <a:spcBef>
                <a:spcPts val="0"/>
              </a:spcBef>
              <a:spcAft>
                <a:spcPts val="0"/>
              </a:spcAft>
              <a:buNone/>
            </a:pPr>
            <a:r>
              <a:rPr lang="ro-RO" b="1" dirty="0">
                <a:solidFill>
                  <a:srgbClr val="FF0000"/>
                </a:solidFill>
              </a:rPr>
              <a:t>Colegiul Național </a:t>
            </a:r>
            <a:r>
              <a:rPr lang="en-US" b="1" dirty="0">
                <a:solidFill>
                  <a:srgbClr val="FF0000"/>
                </a:solidFill>
              </a:rPr>
              <a:t>“</a:t>
            </a:r>
            <a:r>
              <a:rPr lang="ro-RO" b="1" dirty="0">
                <a:solidFill>
                  <a:srgbClr val="FF0000"/>
                </a:solidFill>
              </a:rPr>
              <a:t>Tudor Vladimirescu</a:t>
            </a:r>
            <a:r>
              <a:rPr lang="en-US" b="1" dirty="0">
                <a:solidFill>
                  <a:srgbClr val="FF0000"/>
                </a:solidFill>
              </a:rPr>
              <a:t>”</a:t>
            </a:r>
            <a:r>
              <a:rPr lang="ro-RO" b="1" dirty="0">
                <a:solidFill>
                  <a:srgbClr val="FF0000"/>
                </a:solidFill>
              </a:rPr>
              <a:t> Tg-Jiu</a:t>
            </a:r>
            <a:endParaRPr lang="en-US" b="1" dirty="0">
              <a:solidFill>
                <a:srgbClr val="FF0000"/>
              </a:solidFill>
            </a:endParaRPr>
          </a:p>
          <a:p>
            <a:pPr marL="0" indent="0" algn="r">
              <a:spcBef>
                <a:spcPts val="0"/>
              </a:spcBef>
              <a:spcAft>
                <a:spcPts val="0"/>
              </a:spcAft>
              <a:buNone/>
            </a:pPr>
            <a:endParaRPr lang="ro-RO" dirty="0"/>
          </a:p>
          <a:p>
            <a:pPr marL="0" indent="0" algn="r">
              <a:lnSpc>
                <a:spcPct val="150000"/>
              </a:lnSpc>
              <a:spcBef>
                <a:spcPts val="0"/>
              </a:spcBef>
              <a:spcAft>
                <a:spcPts val="0"/>
              </a:spcAft>
              <a:buNone/>
            </a:pPr>
            <a:endParaRPr lang="ro-RO" dirty="0"/>
          </a:p>
          <a:p>
            <a:pPr marL="0" indent="0" algn="ctr">
              <a:lnSpc>
                <a:spcPct val="150000"/>
              </a:lnSpc>
              <a:spcBef>
                <a:spcPts val="0"/>
              </a:spcBef>
              <a:spcAft>
                <a:spcPts val="0"/>
              </a:spcAft>
              <a:buNone/>
            </a:pPr>
            <a:r>
              <a:rPr lang="ro-RO" b="1" dirty="0">
                <a:solidFill>
                  <a:srgbClr val="002060"/>
                </a:solidFill>
              </a:rPr>
              <a:t>                                P</a:t>
            </a:r>
            <a:r>
              <a:rPr lang="en-US" b="1" dirty="0" err="1">
                <a:solidFill>
                  <a:srgbClr val="002060"/>
                </a:solidFill>
              </a:rPr>
              <a:t>rofesor</a:t>
            </a:r>
            <a:r>
              <a:rPr lang="en-US" b="1" dirty="0">
                <a:solidFill>
                  <a:srgbClr val="002060"/>
                </a:solidFill>
              </a:rPr>
              <a:t> </a:t>
            </a:r>
            <a:r>
              <a:rPr lang="en-US" b="1" dirty="0" err="1">
                <a:solidFill>
                  <a:srgbClr val="002060"/>
                </a:solidFill>
              </a:rPr>
              <a:t>coord</a:t>
            </a:r>
            <a:r>
              <a:rPr lang="ro-RO" b="1" dirty="0">
                <a:solidFill>
                  <a:srgbClr val="002060"/>
                </a:solidFill>
              </a:rPr>
              <a:t>on</a:t>
            </a:r>
            <a:r>
              <a:rPr lang="en-US" b="1" dirty="0" err="1">
                <a:solidFill>
                  <a:srgbClr val="002060"/>
                </a:solidFill>
              </a:rPr>
              <a:t>ator</a:t>
            </a:r>
            <a:r>
              <a:rPr lang="ro-RO" b="1" dirty="0">
                <a:solidFill>
                  <a:srgbClr val="002060"/>
                </a:solidFill>
              </a:rPr>
              <a:t>: </a:t>
            </a:r>
          </a:p>
          <a:p>
            <a:pPr marL="0" indent="0" algn="r">
              <a:lnSpc>
                <a:spcPct val="150000"/>
              </a:lnSpc>
              <a:spcBef>
                <a:spcPts val="0"/>
              </a:spcBef>
              <a:spcAft>
                <a:spcPts val="0"/>
              </a:spcAft>
              <a:buNone/>
            </a:pPr>
            <a:r>
              <a:rPr lang="ro-RO" b="1" dirty="0">
                <a:solidFill>
                  <a:srgbClr val="002060"/>
                </a:solidFill>
              </a:rPr>
              <a:t>POPESCU ANCA-MANUELA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7" descr="Imagine:Schemablocmicroprocesor.jpg">
            <a:hlinkClick r:id="rId2"/>
            <a:extLst>
              <a:ext uri="{FF2B5EF4-FFF2-40B4-BE49-F238E27FC236}">
                <a16:creationId xmlns:a16="http://schemas.microsoft.com/office/drawing/2014/main" id="{9C8D61D1-1354-4EBD-B3A8-FF915783C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981075"/>
            <a:ext cx="56165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6">
            <a:extLst>
              <a:ext uri="{FF2B5EF4-FFF2-40B4-BE49-F238E27FC236}">
                <a16:creationId xmlns:a16="http://schemas.microsoft.com/office/drawing/2014/main" id="{E0BA777C-7CD9-431E-A447-9708B66B6D23}"/>
              </a:ext>
            </a:extLst>
          </p:cNvPr>
          <p:cNvSpPr txBox="1">
            <a:spLocks noChangeArrowheads="1"/>
          </p:cNvSpPr>
          <p:nvPr/>
        </p:nvSpPr>
        <p:spPr bwMode="auto">
          <a:xfrm>
            <a:off x="971550" y="2781300"/>
            <a:ext cx="7777163"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o-RO" altLang="ro-RO" sz="1400" dirty="0">
                <a:solidFill>
                  <a:schemeClr val="tx1"/>
                </a:solidFill>
                <a:latin typeface="Arial" panose="020B0604020202020204" pitchFamily="34" charset="0"/>
              </a:rPr>
              <a:t>  Principalele componente ale unui microprocesor, generalizate la nivelul rolului </a:t>
            </a:r>
            <a:r>
              <a:rPr lang="ro-RO" altLang="ro-RO" sz="1400" dirty="0" err="1">
                <a:solidFill>
                  <a:schemeClr val="tx1"/>
                </a:solidFill>
                <a:latin typeface="Arial" panose="020B0604020202020204" pitchFamily="34" charset="0"/>
              </a:rPr>
              <a:t>şi</a:t>
            </a:r>
            <a:r>
              <a:rPr lang="ro-RO" altLang="ro-RO" sz="1400" dirty="0">
                <a:solidFill>
                  <a:schemeClr val="tx1"/>
                </a:solidFill>
                <a:latin typeface="Arial" panose="020B0604020202020204" pitchFamily="34" charset="0"/>
              </a:rPr>
              <a:t> </a:t>
            </a:r>
            <a:r>
              <a:rPr lang="ro-RO" altLang="ro-RO" sz="1400" dirty="0" err="1">
                <a:solidFill>
                  <a:schemeClr val="tx1"/>
                </a:solidFill>
                <a:latin typeface="Arial" panose="020B0604020202020204" pitchFamily="34" charset="0"/>
              </a:rPr>
              <a:t>funcţiilor</a:t>
            </a:r>
            <a:r>
              <a:rPr lang="ro-RO" altLang="ro-RO" sz="1400" dirty="0">
                <a:solidFill>
                  <a:schemeClr val="tx1"/>
                </a:solidFill>
                <a:latin typeface="Arial" panose="020B0604020202020204" pitchFamily="34" charset="0"/>
              </a:rPr>
              <a:t> îndeplinite, sunt structurate astfel:</a:t>
            </a:r>
          </a:p>
          <a:p>
            <a:pPr lvl="1" eaLnBrk="1" hangingPunct="1">
              <a:spcBef>
                <a:spcPct val="0"/>
              </a:spcBef>
              <a:buClrTx/>
              <a:buFontTx/>
              <a:buNone/>
            </a:pPr>
            <a:r>
              <a:rPr lang="ro-RO" altLang="ro-RO" sz="1400" dirty="0">
                <a:solidFill>
                  <a:schemeClr val="tx1"/>
                </a:solidFill>
                <a:latin typeface="Arial" panose="020B0604020202020204" pitchFamily="34" charset="0"/>
              </a:rPr>
              <a:t>-Unitatea de comandă control (UCC);</a:t>
            </a:r>
          </a:p>
          <a:p>
            <a:pPr lvl="1" eaLnBrk="1" hangingPunct="1">
              <a:spcBef>
                <a:spcPct val="0"/>
              </a:spcBef>
              <a:buClrTx/>
              <a:buFontTx/>
              <a:buNone/>
            </a:pPr>
            <a:r>
              <a:rPr lang="ro-RO" altLang="ro-RO" sz="1400" dirty="0">
                <a:solidFill>
                  <a:schemeClr val="tx1"/>
                </a:solidFill>
                <a:latin typeface="Arial" panose="020B0604020202020204" pitchFamily="34" charset="0"/>
              </a:rPr>
              <a:t>-Unitatea </a:t>
            </a:r>
            <a:r>
              <a:rPr lang="ro-RO" altLang="ro-RO" sz="1400" dirty="0" err="1">
                <a:solidFill>
                  <a:schemeClr val="tx1"/>
                </a:solidFill>
                <a:latin typeface="Arial" panose="020B0604020202020204" pitchFamily="34" charset="0"/>
              </a:rPr>
              <a:t>aritmetico</a:t>
            </a:r>
            <a:r>
              <a:rPr lang="ro-RO" altLang="ro-RO" sz="1400" dirty="0">
                <a:solidFill>
                  <a:schemeClr val="tx1"/>
                </a:solidFill>
                <a:latin typeface="Arial" panose="020B0604020202020204" pitchFamily="34" charset="0"/>
              </a:rPr>
              <a:t>-logică (UAL);</a:t>
            </a:r>
          </a:p>
          <a:p>
            <a:pPr lvl="1" eaLnBrk="1" hangingPunct="1">
              <a:spcBef>
                <a:spcPct val="0"/>
              </a:spcBef>
              <a:buClrTx/>
              <a:buFontTx/>
              <a:buNone/>
            </a:pPr>
            <a:r>
              <a:rPr lang="ro-RO" altLang="ro-RO" sz="1400" dirty="0">
                <a:solidFill>
                  <a:schemeClr val="tx1"/>
                </a:solidFill>
                <a:latin typeface="Arial" panose="020B0604020202020204" pitchFamily="34" charset="0"/>
              </a:rPr>
              <a:t>-Setul de registre proprii;</a:t>
            </a:r>
          </a:p>
          <a:p>
            <a:pPr lvl="1" eaLnBrk="1" hangingPunct="1">
              <a:spcBef>
                <a:spcPct val="0"/>
              </a:spcBef>
              <a:buClrTx/>
              <a:buFontTx/>
              <a:buNone/>
            </a:pPr>
            <a:r>
              <a:rPr lang="ro-RO" altLang="ro-RO" sz="1400" dirty="0">
                <a:solidFill>
                  <a:schemeClr val="tx1"/>
                </a:solidFill>
                <a:latin typeface="Arial" panose="020B0604020202020204" pitchFamily="34" charset="0"/>
              </a:rPr>
              <a:t>-Unitatea de </a:t>
            </a:r>
            <a:r>
              <a:rPr lang="ro-RO" altLang="ro-RO" sz="1400" dirty="0" err="1">
                <a:solidFill>
                  <a:schemeClr val="tx1"/>
                </a:solidFill>
                <a:latin typeface="Arial" panose="020B0604020202020204" pitchFamily="34" charset="0"/>
              </a:rPr>
              <a:t>interfaţă</a:t>
            </a:r>
            <a:r>
              <a:rPr lang="ro-RO" altLang="ro-RO" sz="1400" dirty="0">
                <a:solidFill>
                  <a:schemeClr val="tx1"/>
                </a:solidFill>
                <a:latin typeface="Arial" panose="020B0604020202020204" pitchFamily="34" charset="0"/>
              </a:rPr>
              <a:t> </a:t>
            </a:r>
            <a:r>
              <a:rPr lang="ro-RO" altLang="ro-RO" sz="1400" dirty="0" err="1">
                <a:solidFill>
                  <a:schemeClr val="tx1"/>
                </a:solidFill>
                <a:latin typeface="Arial" panose="020B0604020202020204" pitchFamily="34" charset="0"/>
              </a:rPr>
              <a:t>şi</a:t>
            </a:r>
            <a:r>
              <a:rPr lang="ro-RO" altLang="ro-RO" sz="1400" dirty="0">
                <a:solidFill>
                  <a:schemeClr val="tx1"/>
                </a:solidFill>
                <a:latin typeface="Arial" panose="020B0604020202020204" pitchFamily="34" charset="0"/>
              </a:rPr>
              <a:t> magistrala internă;</a:t>
            </a:r>
          </a:p>
          <a:p>
            <a:pPr eaLnBrk="1" hangingPunct="1">
              <a:spcBef>
                <a:spcPct val="0"/>
              </a:spcBef>
              <a:buClrTx/>
              <a:buFontTx/>
              <a:buNone/>
            </a:pPr>
            <a:r>
              <a:rPr lang="ro-RO" altLang="ro-RO" sz="1400" dirty="0">
                <a:solidFill>
                  <a:schemeClr val="tx1"/>
                </a:solidFill>
                <a:latin typeface="Arial" panose="020B0604020202020204" pitchFamily="34" charset="0"/>
              </a:rPr>
              <a:t>  Unitatea de comandă control este componenta care comandă, coordonează </a:t>
            </a:r>
            <a:r>
              <a:rPr lang="ro-RO" altLang="ro-RO" sz="1400" dirty="0" err="1">
                <a:solidFill>
                  <a:schemeClr val="tx1"/>
                </a:solidFill>
                <a:latin typeface="Arial" panose="020B0604020202020204" pitchFamily="34" charset="0"/>
              </a:rPr>
              <a:t>şi</a:t>
            </a:r>
            <a:r>
              <a:rPr lang="ro-RO" altLang="ro-RO" sz="1400" dirty="0">
                <a:solidFill>
                  <a:schemeClr val="tx1"/>
                </a:solidFill>
                <a:latin typeface="Arial" panose="020B0604020202020204" pitchFamily="34" charset="0"/>
              </a:rPr>
              <a:t> controlează, în orice moment, întregul proces de prelucrare a datelor </a:t>
            </a:r>
            <a:r>
              <a:rPr lang="ro-RO" altLang="ro-RO" sz="1400" dirty="0" err="1">
                <a:solidFill>
                  <a:schemeClr val="tx1"/>
                </a:solidFill>
                <a:latin typeface="Arial" panose="020B0604020202020204" pitchFamily="34" charset="0"/>
              </a:rPr>
              <a:t>şi</a:t>
            </a:r>
            <a:r>
              <a:rPr lang="ro-RO" altLang="ro-RO" sz="1400" dirty="0">
                <a:solidFill>
                  <a:schemeClr val="tx1"/>
                </a:solidFill>
                <a:latin typeface="Arial" panose="020B0604020202020204" pitchFamily="34" charset="0"/>
              </a:rPr>
              <a:t> de </a:t>
            </a:r>
            <a:r>
              <a:rPr lang="ro-RO" altLang="ro-RO" sz="1400" dirty="0" err="1">
                <a:solidFill>
                  <a:schemeClr val="tx1"/>
                </a:solidFill>
                <a:latin typeface="Arial" panose="020B0604020202020204" pitchFamily="34" charset="0"/>
              </a:rPr>
              <a:t>funcţionare</a:t>
            </a:r>
            <a:r>
              <a:rPr lang="ro-RO" altLang="ro-RO" sz="1400" dirty="0">
                <a:solidFill>
                  <a:schemeClr val="tx1"/>
                </a:solidFill>
                <a:latin typeface="Arial" panose="020B0604020202020204" pitchFamily="34" charset="0"/>
              </a:rPr>
              <a:t> corectă a tuturor componentelor sistemului de calcul, pe baza comenzilor trimise de utilizator </a:t>
            </a:r>
            <a:r>
              <a:rPr lang="ro-RO" altLang="ro-RO" sz="1400" dirty="0" err="1">
                <a:solidFill>
                  <a:schemeClr val="tx1"/>
                </a:solidFill>
                <a:latin typeface="Arial" panose="020B0604020202020204" pitchFamily="34" charset="0"/>
              </a:rPr>
              <a:t>şi</a:t>
            </a:r>
            <a:r>
              <a:rPr lang="ro-RO" altLang="ro-RO" sz="1400" dirty="0">
                <a:solidFill>
                  <a:schemeClr val="tx1"/>
                </a:solidFill>
                <a:latin typeface="Arial" panose="020B0604020202020204" pitchFamily="34" charset="0"/>
              </a:rPr>
              <a:t> memorate în memoria internă a calculatorului.</a:t>
            </a:r>
          </a:p>
          <a:p>
            <a:pPr eaLnBrk="1" hangingPunct="1">
              <a:spcBef>
                <a:spcPct val="0"/>
              </a:spcBef>
              <a:buClrTx/>
              <a:buFontTx/>
              <a:buNone/>
            </a:pPr>
            <a:r>
              <a:rPr lang="ro-RO" altLang="ro-RO" sz="1400" dirty="0">
                <a:solidFill>
                  <a:schemeClr val="tx1"/>
                </a:solidFill>
                <a:latin typeface="Arial" panose="020B0604020202020204" pitchFamily="34" charset="0"/>
              </a:rPr>
              <a:t>  Prin decodificarea succesivă a comenzilor </a:t>
            </a:r>
            <a:r>
              <a:rPr lang="ro-RO" altLang="ro-RO" sz="1400" dirty="0" err="1">
                <a:solidFill>
                  <a:schemeClr val="tx1"/>
                </a:solidFill>
                <a:latin typeface="Arial" panose="020B0604020202020204" pitchFamily="34" charset="0"/>
              </a:rPr>
              <a:t>şi</a:t>
            </a:r>
            <a:r>
              <a:rPr lang="ro-RO" altLang="ro-RO" sz="1400" dirty="0">
                <a:solidFill>
                  <a:schemeClr val="tx1"/>
                </a:solidFill>
                <a:latin typeface="Arial" panose="020B0604020202020204" pitchFamily="34" charset="0"/>
              </a:rPr>
              <a:t> a </a:t>
            </a:r>
            <a:r>
              <a:rPr lang="ro-RO" altLang="ro-RO" sz="1400" dirty="0" err="1">
                <a:solidFill>
                  <a:schemeClr val="tx1"/>
                </a:solidFill>
                <a:latin typeface="Arial" panose="020B0604020202020204" pitchFamily="34" charset="0"/>
              </a:rPr>
              <a:t>instrucţiunilor</a:t>
            </a:r>
            <a:r>
              <a:rPr lang="ro-RO" altLang="ro-RO" sz="1400" dirty="0">
                <a:solidFill>
                  <a:schemeClr val="tx1"/>
                </a:solidFill>
                <a:latin typeface="Arial" panose="020B0604020202020204" pitchFamily="34" charset="0"/>
              </a:rPr>
              <a:t> de program, UCC generează </a:t>
            </a:r>
            <a:r>
              <a:rPr lang="ro-RO" altLang="ro-RO" sz="1400" dirty="0" err="1">
                <a:solidFill>
                  <a:schemeClr val="tx1"/>
                </a:solidFill>
                <a:latin typeface="Arial" panose="020B0604020202020204" pitchFamily="34" charset="0"/>
              </a:rPr>
              <a:t>secvenţe</a:t>
            </a:r>
            <a:r>
              <a:rPr lang="ro-RO" altLang="ro-RO" sz="1400" dirty="0">
                <a:solidFill>
                  <a:schemeClr val="tx1"/>
                </a:solidFill>
                <a:latin typeface="Arial" panose="020B0604020202020204" pitchFamily="34" charset="0"/>
              </a:rPr>
              <a:t> de </a:t>
            </a:r>
            <a:r>
              <a:rPr lang="ro-RO" altLang="ro-RO" sz="1400" dirty="0" err="1">
                <a:solidFill>
                  <a:schemeClr val="tx1"/>
                </a:solidFill>
                <a:latin typeface="Arial" panose="020B0604020202020204" pitchFamily="34" charset="0"/>
              </a:rPr>
              <a:t>operaţii</a:t>
            </a:r>
            <a:r>
              <a:rPr lang="ro-RO" altLang="ro-RO" sz="1400" dirty="0">
                <a:solidFill>
                  <a:schemeClr val="tx1"/>
                </a:solidFill>
                <a:latin typeface="Arial" panose="020B0604020202020204" pitchFamily="34" charset="0"/>
              </a:rPr>
              <a:t> elementare adresate </a:t>
            </a:r>
            <a:r>
              <a:rPr lang="ro-RO" altLang="ro-RO" sz="1400" dirty="0" err="1">
                <a:solidFill>
                  <a:schemeClr val="tx1"/>
                </a:solidFill>
                <a:latin typeface="Arial" panose="020B0604020202020204" pitchFamily="34" charset="0"/>
              </a:rPr>
              <a:t>unităţii</a:t>
            </a:r>
            <a:r>
              <a:rPr lang="ro-RO" altLang="ro-RO" sz="1400" dirty="0">
                <a:solidFill>
                  <a:schemeClr val="tx1"/>
                </a:solidFill>
                <a:latin typeface="Arial" panose="020B0604020202020204" pitchFamily="34" charset="0"/>
              </a:rPr>
              <a:t> </a:t>
            </a:r>
            <a:r>
              <a:rPr lang="ro-RO" altLang="ro-RO" sz="1400" dirty="0" err="1">
                <a:solidFill>
                  <a:schemeClr val="tx1"/>
                </a:solidFill>
                <a:latin typeface="Arial" panose="020B0604020202020204" pitchFamily="34" charset="0"/>
              </a:rPr>
              <a:t>aritmetico</a:t>
            </a:r>
            <a:r>
              <a:rPr lang="ro-RO" altLang="ro-RO" sz="1400" dirty="0">
                <a:solidFill>
                  <a:schemeClr val="tx1"/>
                </a:solidFill>
                <a:latin typeface="Arial" panose="020B0604020202020204" pitchFamily="34" charset="0"/>
              </a:rPr>
              <a:t>-logice (UAL), pentru efectuarea </a:t>
            </a:r>
            <a:r>
              <a:rPr lang="ro-RO" altLang="ro-RO" sz="1400" dirty="0" err="1">
                <a:solidFill>
                  <a:schemeClr val="tx1"/>
                </a:solidFill>
                <a:latin typeface="Arial" panose="020B0604020202020204" pitchFamily="34" charset="0"/>
              </a:rPr>
              <a:t>operaţiilor</a:t>
            </a:r>
            <a:r>
              <a:rPr lang="ro-RO" altLang="ro-RO" sz="1400" dirty="0">
                <a:solidFill>
                  <a:schemeClr val="tx1"/>
                </a:solidFill>
                <a:latin typeface="Arial" panose="020B0604020202020204" pitchFamily="34" charset="0"/>
              </a:rPr>
              <a:t> </a:t>
            </a:r>
            <a:r>
              <a:rPr lang="ro-RO" altLang="ro-RO" sz="1400" dirty="0" err="1">
                <a:solidFill>
                  <a:schemeClr val="tx1"/>
                </a:solidFill>
                <a:latin typeface="Arial" panose="020B0604020202020204" pitchFamily="34" charset="0"/>
              </a:rPr>
              <a:t>aritmetico</a:t>
            </a:r>
            <a:r>
              <a:rPr lang="ro-RO" altLang="ro-RO" sz="1400" dirty="0">
                <a:solidFill>
                  <a:schemeClr val="tx1"/>
                </a:solidFill>
                <a:latin typeface="Arial" panose="020B0604020202020204" pitchFamily="34" charset="0"/>
              </a:rPr>
              <a:t>-logice, sau celorlalte componente ale sistemului pentru realizarea altor </a:t>
            </a:r>
            <a:r>
              <a:rPr lang="ro-RO" altLang="ro-RO" sz="1400" dirty="0" err="1">
                <a:solidFill>
                  <a:schemeClr val="tx1"/>
                </a:solidFill>
                <a:latin typeface="Arial" panose="020B0604020202020204" pitchFamily="34" charset="0"/>
              </a:rPr>
              <a:t>funcţii</a:t>
            </a:r>
            <a:r>
              <a:rPr lang="ro-RO" altLang="ro-RO" sz="1400" dirty="0">
                <a:solidFill>
                  <a:schemeClr val="tx1"/>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B50BA426-03D0-4DC6-A723-C14D2EC1C270}"/>
              </a:ext>
            </a:extLst>
          </p:cNvPr>
          <p:cNvSpPr>
            <a:spLocks noGrp="1" noChangeArrowheads="1"/>
          </p:cNvSpPr>
          <p:nvPr>
            <p:ph idx="1"/>
          </p:nvPr>
        </p:nvSpPr>
        <p:spPr>
          <a:xfrm>
            <a:off x="827584" y="764704"/>
            <a:ext cx="7490073" cy="3888705"/>
          </a:xfrm>
        </p:spPr>
        <p:txBody>
          <a:bodyPr/>
          <a:lstStyle/>
          <a:p>
            <a:pPr algn="just" eaLnBrk="1" hangingPunct="1">
              <a:buFontTx/>
              <a:buNone/>
            </a:pPr>
            <a:r>
              <a:rPr lang="ro-RO" altLang="en-US" sz="1900" b="1" dirty="0"/>
              <a:t>         </a:t>
            </a:r>
            <a:r>
              <a:rPr lang="ro-RO" altLang="en-US" sz="1900" b="1" dirty="0">
                <a:solidFill>
                  <a:srgbClr val="C00000"/>
                </a:solidFill>
                <a:latin typeface="Arial" panose="020B0604020202020204" pitchFamily="34" charset="0"/>
                <a:cs typeface="Arial" panose="020B0604020202020204" pitchFamily="34" charset="0"/>
              </a:rPr>
              <a:t>Placa de bază</a:t>
            </a:r>
            <a:r>
              <a:rPr lang="ro-RO" altLang="en-US" sz="1900" dirty="0">
                <a:solidFill>
                  <a:srgbClr val="C00000"/>
                </a:solidFill>
                <a:latin typeface="Arial" panose="020B0604020202020204" pitchFamily="34" charset="0"/>
                <a:cs typeface="Arial" panose="020B0604020202020204" pitchFamily="34" charset="0"/>
              </a:rPr>
              <a:t> </a:t>
            </a:r>
            <a:r>
              <a:rPr lang="ro-RO" altLang="en-US" sz="1900" dirty="0">
                <a:latin typeface="Arial" panose="020B0604020202020204" pitchFamily="34" charset="0"/>
                <a:cs typeface="Arial" panose="020B0604020202020204" pitchFamily="34" charset="0"/>
              </a:rPr>
              <a:t>mai este cunoscută și sub numele de </a:t>
            </a:r>
            <a:r>
              <a:rPr lang="ro-RO" altLang="en-US" sz="1900" i="1" dirty="0" err="1">
                <a:latin typeface="Arial" panose="020B0604020202020204" pitchFamily="34" charset="0"/>
                <a:cs typeface="Arial" panose="020B0604020202020204" pitchFamily="34" charset="0"/>
              </a:rPr>
              <a:t>motherboard</a:t>
            </a:r>
            <a:r>
              <a:rPr lang="ro-RO" altLang="en-US" sz="1900" dirty="0">
                <a:latin typeface="Arial" panose="020B0604020202020204" pitchFamily="34" charset="0"/>
                <a:cs typeface="Arial" panose="020B0604020202020204" pitchFamily="34" charset="0"/>
              </a:rPr>
              <a:t> sau </a:t>
            </a:r>
            <a:r>
              <a:rPr lang="ro-RO" altLang="en-US" sz="1900" i="1" dirty="0" err="1">
                <a:latin typeface="Arial" panose="020B0604020202020204" pitchFamily="34" charset="0"/>
                <a:cs typeface="Arial" panose="020B0604020202020204" pitchFamily="34" charset="0"/>
              </a:rPr>
              <a:t>mainboard</a:t>
            </a:r>
            <a:r>
              <a:rPr lang="ro-RO" altLang="en-US" sz="1900" dirty="0">
                <a:latin typeface="Arial" panose="020B0604020202020204" pitchFamily="34" charset="0"/>
                <a:cs typeface="Arial" panose="020B0604020202020204" pitchFamily="34" charset="0"/>
              </a:rPr>
              <a:t>, </a:t>
            </a:r>
            <a:r>
              <a:rPr lang="ro-RO" altLang="en-US" sz="1900" dirty="0" err="1">
                <a:latin typeface="Arial" panose="020B0604020202020204" pitchFamily="34" charset="0"/>
                <a:cs typeface="Arial" panose="020B0604020202020204" pitchFamily="34" charset="0"/>
              </a:rPr>
              <a:t>şi</a:t>
            </a:r>
            <a:r>
              <a:rPr lang="ro-RO" altLang="en-US" sz="1900" dirty="0">
                <a:latin typeface="Arial" panose="020B0604020202020204" pitchFamily="34" charset="0"/>
                <a:cs typeface="Arial" panose="020B0604020202020204" pitchFamily="34" charset="0"/>
              </a:rPr>
              <a:t> ea este una dintre componentele vitale ale computerului, susținând comunicarea </a:t>
            </a:r>
            <a:r>
              <a:rPr lang="ro-RO" altLang="en-US" sz="1900" dirty="0" err="1">
                <a:latin typeface="Arial" panose="020B0604020202020204" pitchFamily="34" charset="0"/>
                <a:cs typeface="Arial" panose="020B0604020202020204" pitchFamily="34" charset="0"/>
              </a:rPr>
              <a:t>şi</a:t>
            </a:r>
            <a:r>
              <a:rPr lang="ro-RO" altLang="en-US" sz="1900" dirty="0">
                <a:latin typeface="Arial" panose="020B0604020202020204" pitchFamily="34" charset="0"/>
                <a:cs typeface="Arial" panose="020B0604020202020204" pitchFamily="34" charset="0"/>
              </a:rPr>
              <a:t> coordonarea activității tuturor componentelor din sistem: este o adevărată coloană vertebrală a sistemului.</a:t>
            </a:r>
          </a:p>
          <a:p>
            <a:pPr algn="just" eaLnBrk="1" hangingPunct="1">
              <a:buFontTx/>
              <a:buNone/>
            </a:pPr>
            <a:r>
              <a:rPr lang="ro-RO" altLang="en-US" sz="1900" dirty="0">
                <a:latin typeface="Arial" panose="020B0604020202020204" pitchFamily="34" charset="0"/>
                <a:cs typeface="Arial" panose="020B0604020202020204" pitchFamily="34" charset="0"/>
              </a:rPr>
              <a:t>          Fizic, ea este fixată pe carcasă fiind o placă de dimensiuni mari cu circuite integrate și locașuri (</a:t>
            </a:r>
            <a:r>
              <a:rPr lang="ro-RO" altLang="en-US" sz="1900" dirty="0" err="1">
                <a:latin typeface="Arial" panose="020B0604020202020204" pitchFamily="34" charset="0"/>
                <a:cs typeface="Arial" panose="020B0604020202020204" pitchFamily="34" charset="0"/>
              </a:rPr>
              <a:t>slots</a:t>
            </a:r>
            <a:r>
              <a:rPr lang="ro-RO" altLang="en-US" sz="1900" dirty="0">
                <a:latin typeface="Arial" panose="020B0604020202020204" pitchFamily="34" charset="0"/>
                <a:cs typeface="Arial" panose="020B0604020202020204" pitchFamily="34" charset="0"/>
              </a:rPr>
              <a:t>) pentru diverse subansamble. Pe placa de bază se află memoria RAM, memoria CACHE, microprocesorul </a:t>
            </a:r>
            <a:r>
              <a:rPr lang="ro-RO" altLang="en-US" sz="1900" dirty="0" err="1">
                <a:latin typeface="Arial" panose="020B0604020202020204" pitchFamily="34" charset="0"/>
                <a:cs typeface="Arial" panose="020B0604020202020204" pitchFamily="34" charset="0"/>
              </a:rPr>
              <a:t>şi</a:t>
            </a:r>
            <a:r>
              <a:rPr lang="ro-RO" altLang="en-US" sz="1900" dirty="0">
                <a:latin typeface="Arial" panose="020B0604020202020204" pitchFamily="34" charset="0"/>
                <a:cs typeface="Arial" panose="020B0604020202020204" pitchFamily="34" charset="0"/>
              </a:rPr>
              <a:t> plăcile de extensie.</a:t>
            </a:r>
          </a:p>
        </p:txBody>
      </p:sp>
      <p:pic>
        <p:nvPicPr>
          <p:cNvPr id="14340" name="Picture 4" descr="descărcare">
            <a:extLst>
              <a:ext uri="{FF2B5EF4-FFF2-40B4-BE49-F238E27FC236}">
                <a16:creationId xmlns:a16="http://schemas.microsoft.com/office/drawing/2014/main" id="{BB8774BE-1C97-47AD-BC17-8A6175F2A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717032"/>
            <a:ext cx="504056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EF111E4-93EC-4B5A-BF7F-7A1C0FB1BD62}"/>
              </a:ext>
            </a:extLst>
          </p:cNvPr>
          <p:cNvSpPr>
            <a:spLocks noGrp="1" noChangeArrowheads="1"/>
          </p:cNvSpPr>
          <p:nvPr>
            <p:ph type="title"/>
          </p:nvPr>
        </p:nvSpPr>
        <p:spPr/>
        <p:txBody>
          <a:bodyPr/>
          <a:lstStyle/>
          <a:p>
            <a:pPr eaLnBrk="1" hangingPunct="1"/>
            <a:r>
              <a:rPr lang="ro-RO" altLang="en-US" b="1" dirty="0">
                <a:solidFill>
                  <a:srgbClr val="FF0000"/>
                </a:solidFill>
              </a:rPr>
              <a:t>UNITATEA CENTRALĂ</a:t>
            </a:r>
          </a:p>
        </p:txBody>
      </p:sp>
      <p:sp>
        <p:nvSpPr>
          <p:cNvPr id="30723" name="Rectangle 3">
            <a:extLst>
              <a:ext uri="{FF2B5EF4-FFF2-40B4-BE49-F238E27FC236}">
                <a16:creationId xmlns:a16="http://schemas.microsoft.com/office/drawing/2014/main" id="{32FED335-B435-498B-8875-EEBE75D1638E}"/>
              </a:ext>
            </a:extLst>
          </p:cNvPr>
          <p:cNvSpPr>
            <a:spLocks noGrp="1" noChangeArrowheads="1"/>
          </p:cNvSpPr>
          <p:nvPr>
            <p:ph idx="1"/>
          </p:nvPr>
        </p:nvSpPr>
        <p:spPr>
          <a:xfrm>
            <a:off x="971550" y="2420938"/>
            <a:ext cx="7129463" cy="3168650"/>
          </a:xfrm>
        </p:spPr>
        <p:txBody>
          <a:bodyPr/>
          <a:lstStyle/>
          <a:p>
            <a:pPr algn="just" eaLnBrk="1" hangingPunct="1">
              <a:lnSpc>
                <a:spcPct val="120000"/>
              </a:lnSpc>
              <a:buFontTx/>
              <a:buNone/>
            </a:pPr>
            <a:r>
              <a:rPr lang="ro-RO" altLang="en-US" sz="2000" dirty="0"/>
              <a:t>         </a:t>
            </a:r>
            <a:r>
              <a:rPr lang="ro-RO" altLang="en-US" sz="2000" dirty="0">
                <a:latin typeface="Arial" panose="020B0604020202020204" pitchFamily="34" charset="0"/>
                <a:cs typeface="Arial" panose="020B0604020202020204" pitchFamily="34" charset="0"/>
              </a:rPr>
              <a:t>Unitatea centrală reprezintă componenta principală a unui calculator personal. Ea este de fapt computerul, aceea cutie paralelipipedică </a:t>
            </a:r>
            <a:r>
              <a:rPr lang="ro-RO" altLang="en-US" sz="2000" dirty="0" err="1">
                <a:latin typeface="Arial" panose="020B0604020202020204" pitchFamily="34" charset="0"/>
                <a:cs typeface="Arial" panose="020B0604020202020204" pitchFamily="34" charset="0"/>
              </a:rPr>
              <a:t>aşezată</a:t>
            </a:r>
            <a:r>
              <a:rPr lang="ro-RO" altLang="en-US" sz="2000" dirty="0">
                <a:latin typeface="Arial" panose="020B0604020202020204" pitchFamily="34" charset="0"/>
                <a:cs typeface="Arial" panose="020B0604020202020204" pitchFamily="34" charset="0"/>
              </a:rPr>
              <a:t> lângă sau sub monitor.</a:t>
            </a:r>
          </a:p>
          <a:p>
            <a:pPr algn="just" eaLnBrk="1" hangingPunct="1">
              <a:lnSpc>
                <a:spcPct val="120000"/>
              </a:lnSpc>
              <a:buFontTx/>
              <a:buNone/>
            </a:pPr>
            <a:r>
              <a:rPr lang="ro-RO" altLang="en-US" sz="2000" dirty="0">
                <a:latin typeface="Arial" panose="020B0604020202020204" pitchFamily="34" charset="0"/>
                <a:cs typeface="Arial" panose="020B0604020202020204" pitchFamily="34" charset="0"/>
              </a:rPr>
              <a:t>         Unitatea centrală de prelucrare este de fapt microprocesorul  calculatorului, dar în </a:t>
            </a:r>
            <a:r>
              <a:rPr lang="ro-RO" altLang="en-US" sz="2000" dirty="0" err="1">
                <a:latin typeface="Arial" panose="020B0604020202020204" pitchFamily="34" charset="0"/>
                <a:cs typeface="Arial" panose="020B0604020202020204" pitchFamily="34" charset="0"/>
              </a:rPr>
              <a:t>viaţa</a:t>
            </a:r>
            <a:r>
              <a:rPr lang="ro-RO" altLang="en-US" sz="2000" dirty="0">
                <a:latin typeface="Arial" panose="020B0604020202020204" pitchFamily="34" charset="0"/>
                <a:cs typeface="Arial" panose="020B0604020202020204" pitchFamily="34" charset="0"/>
              </a:rPr>
              <a:t> de zi cu zi prin unitatea centrală </a:t>
            </a:r>
            <a:r>
              <a:rPr lang="ro-RO" altLang="en-US" sz="2000" dirty="0" err="1">
                <a:latin typeface="Arial" panose="020B0604020202020204" pitchFamily="34" charset="0"/>
                <a:cs typeface="Arial" panose="020B0604020202020204" pitchFamily="34" charset="0"/>
              </a:rPr>
              <a:t>înţelegem</a:t>
            </a:r>
            <a:r>
              <a:rPr lang="ro-RO" altLang="en-US" sz="2000" dirty="0">
                <a:latin typeface="Arial" panose="020B0604020202020204" pitchFamily="34" charset="0"/>
                <a:cs typeface="Arial" panose="020B0604020202020204" pitchFamily="34" charset="0"/>
              </a:rPr>
              <a:t> carcasa PC-ului </a:t>
            </a:r>
            <a:r>
              <a:rPr lang="ro-RO" altLang="en-US" sz="2000" dirty="0" err="1">
                <a:latin typeface="Arial" panose="020B0604020202020204" pitchFamily="34" charset="0"/>
                <a:cs typeface="Arial" panose="020B0604020202020204" pitchFamily="34" charset="0"/>
              </a:rPr>
              <a:t>şi</a:t>
            </a:r>
            <a:r>
              <a:rPr lang="ro-RO" altLang="en-US" sz="2000" dirty="0">
                <a:latin typeface="Arial" panose="020B0604020202020204" pitchFamily="34" charset="0"/>
                <a:cs typeface="Arial" panose="020B0604020202020204" pitchFamily="34" charset="0"/>
              </a:rPr>
              <a:t> organele sale interne.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893A74F-2C85-4130-B8C6-E824A1709B83}"/>
              </a:ext>
            </a:extLst>
          </p:cNvPr>
          <p:cNvSpPr>
            <a:spLocks noGrp="1" noChangeArrowheads="1"/>
          </p:cNvSpPr>
          <p:nvPr>
            <p:ph type="title"/>
          </p:nvPr>
        </p:nvSpPr>
        <p:spPr>
          <a:xfrm>
            <a:off x="827088" y="766113"/>
            <a:ext cx="3323126" cy="1303867"/>
          </a:xfrm>
        </p:spPr>
        <p:txBody>
          <a:bodyPr>
            <a:normAutofit fontScale="90000"/>
          </a:bodyPr>
          <a:lstStyle/>
          <a:p>
            <a:pPr eaLnBrk="1" hangingPunct="1"/>
            <a:r>
              <a:rPr lang="ro-RO" altLang="en-US" b="1" dirty="0">
                <a:solidFill>
                  <a:schemeClr val="accent4"/>
                </a:solidFill>
                <a:latin typeface="Times New Roman" panose="02020603050405020304" pitchFamily="18" charset="0"/>
                <a:cs typeface="Times New Roman" panose="02020603050405020304" pitchFamily="18" charset="0"/>
              </a:rPr>
              <a:t>Memoria internă</a:t>
            </a:r>
          </a:p>
        </p:txBody>
      </p:sp>
      <p:sp>
        <p:nvSpPr>
          <p:cNvPr id="31747" name="Rectangle 3">
            <a:extLst>
              <a:ext uri="{FF2B5EF4-FFF2-40B4-BE49-F238E27FC236}">
                <a16:creationId xmlns:a16="http://schemas.microsoft.com/office/drawing/2014/main" id="{0C16DB71-5BF8-45FD-9283-FF14484B0A8C}"/>
              </a:ext>
            </a:extLst>
          </p:cNvPr>
          <p:cNvSpPr>
            <a:spLocks noGrp="1" noChangeArrowheads="1"/>
          </p:cNvSpPr>
          <p:nvPr>
            <p:ph idx="1"/>
          </p:nvPr>
        </p:nvSpPr>
        <p:spPr>
          <a:xfrm>
            <a:off x="827088" y="2205038"/>
            <a:ext cx="7129462" cy="3311525"/>
          </a:xfrm>
        </p:spPr>
        <p:txBody>
          <a:bodyPr>
            <a:normAutofit fontScale="85000" lnSpcReduction="20000"/>
          </a:bodyPr>
          <a:lstStyle/>
          <a:p>
            <a:pPr algn="just" eaLnBrk="1" hangingPunct="1">
              <a:spcBef>
                <a:spcPct val="0"/>
              </a:spcBef>
              <a:buFontTx/>
              <a:buNone/>
            </a:pPr>
            <a:r>
              <a:rPr lang="ro-RO" altLang="ro-RO" sz="1200" dirty="0"/>
              <a:t>      </a:t>
            </a:r>
          </a:p>
          <a:p>
            <a:pPr marL="0" indent="0" algn="just" eaLnBrk="1" hangingPunct="1">
              <a:lnSpc>
                <a:spcPct val="160000"/>
              </a:lnSpc>
              <a:spcBef>
                <a:spcPct val="0"/>
              </a:spcBef>
              <a:spcAft>
                <a:spcPts val="0"/>
              </a:spcAft>
              <a:buFontTx/>
              <a:buNone/>
            </a:pPr>
            <a:r>
              <a:rPr lang="ro-RO" altLang="ro-RO" sz="1200" dirty="0"/>
              <a:t>                  </a:t>
            </a:r>
            <a:r>
              <a:rPr lang="ro-RO" altLang="ro-RO" sz="1600" dirty="0">
                <a:latin typeface="Arial" panose="020B0604020202020204" pitchFamily="34" charset="0"/>
                <a:cs typeface="Arial" panose="020B0604020202020204" pitchFamily="34" charset="0"/>
              </a:rPr>
              <a:t>Memoria internă, componenta de bază a sistemului de calcul, are rolul de a păstra programele </a:t>
            </a:r>
            <a:r>
              <a:rPr lang="ro-RO" altLang="ro-RO" sz="1600" dirty="0" err="1">
                <a:latin typeface="Arial" panose="020B0604020202020204" pitchFamily="34" charset="0"/>
                <a:cs typeface="Arial" panose="020B0604020202020204" pitchFamily="34" charset="0"/>
              </a:rPr>
              <a:t>şi</a:t>
            </a:r>
            <a:r>
              <a:rPr lang="ro-RO" altLang="ro-RO" sz="1600" dirty="0">
                <a:latin typeface="Arial" panose="020B0604020202020204" pitchFamily="34" charset="0"/>
                <a:cs typeface="Arial" panose="020B0604020202020204" pitchFamily="34" charset="0"/>
              </a:rPr>
              <a:t> datele în formă binară pe toată durata </a:t>
            </a:r>
            <a:r>
              <a:rPr lang="ro-RO" altLang="ro-RO" sz="1600" dirty="0" err="1">
                <a:latin typeface="Arial" panose="020B0604020202020204" pitchFamily="34" charset="0"/>
                <a:cs typeface="Arial" panose="020B0604020202020204" pitchFamily="34" charset="0"/>
              </a:rPr>
              <a:t>execuţiei</a:t>
            </a:r>
            <a:r>
              <a:rPr lang="ro-RO" altLang="ro-RO" sz="1600" dirty="0">
                <a:latin typeface="Arial" panose="020B0604020202020204" pitchFamily="34" charset="0"/>
                <a:cs typeface="Arial" panose="020B0604020202020204" pitchFamily="34" charset="0"/>
              </a:rPr>
              <a:t> unei lucrări . </a:t>
            </a:r>
          </a:p>
          <a:p>
            <a:pPr marL="0" indent="0" algn="just" eaLnBrk="1" hangingPunct="1">
              <a:lnSpc>
                <a:spcPct val="160000"/>
              </a:lnSpc>
              <a:spcBef>
                <a:spcPct val="0"/>
              </a:spcBef>
              <a:spcAft>
                <a:spcPts val="0"/>
              </a:spcAft>
              <a:buFontTx/>
              <a:buNone/>
            </a:pPr>
            <a:r>
              <a:rPr lang="ro-RO" altLang="ro-RO" sz="1600" dirty="0">
                <a:latin typeface="Arial" panose="020B0604020202020204" pitchFamily="34" charset="0"/>
                <a:cs typeface="Arial" panose="020B0604020202020204" pitchFamily="34" charset="0"/>
              </a:rPr>
              <a:t>            Participă împreună cu microprocesorul la efectuarea </a:t>
            </a:r>
            <a:r>
              <a:rPr lang="ro-RO" altLang="ro-RO" sz="1600" dirty="0" err="1">
                <a:latin typeface="Arial" panose="020B0604020202020204" pitchFamily="34" charset="0"/>
                <a:cs typeface="Arial" panose="020B0604020202020204" pitchFamily="34" charset="0"/>
              </a:rPr>
              <a:t>operaţiilor</a:t>
            </a:r>
            <a:r>
              <a:rPr lang="ro-RO" altLang="ro-RO" sz="1600" dirty="0">
                <a:latin typeface="Arial" panose="020B0604020202020204" pitchFamily="34" charset="0"/>
                <a:cs typeface="Arial" panose="020B0604020202020204" pitchFamily="34" charset="0"/>
              </a:rPr>
              <a:t> stabilite prin program.</a:t>
            </a:r>
          </a:p>
          <a:p>
            <a:pPr marL="0" indent="0" algn="just" eaLnBrk="1" hangingPunct="1">
              <a:lnSpc>
                <a:spcPct val="160000"/>
              </a:lnSpc>
              <a:spcBef>
                <a:spcPct val="0"/>
              </a:spcBef>
              <a:spcAft>
                <a:spcPts val="0"/>
              </a:spcAft>
              <a:buFontTx/>
              <a:buNone/>
            </a:pPr>
            <a:r>
              <a:rPr lang="ro-RO" altLang="ro-RO" sz="1600" dirty="0">
                <a:latin typeface="Arial" panose="020B0604020202020204" pitchFamily="34" charset="0"/>
                <a:cs typeface="Arial" panose="020B0604020202020204" pitchFamily="34" charset="0"/>
              </a:rPr>
              <a:t>            Din punct de vedere </a:t>
            </a:r>
            <a:r>
              <a:rPr lang="ro-RO" altLang="ro-RO" sz="1600" b="1" dirty="0">
                <a:latin typeface="Arial" panose="020B0604020202020204" pitchFamily="34" charset="0"/>
                <a:cs typeface="Arial" panose="020B0604020202020204" pitchFamily="34" charset="0"/>
              </a:rPr>
              <a:t>constructiv</a:t>
            </a:r>
            <a:r>
              <a:rPr lang="ro-RO" altLang="ro-RO" sz="1600" dirty="0">
                <a:latin typeface="Arial" panose="020B0604020202020204" pitchFamily="34" charset="0"/>
                <a:cs typeface="Arial" panose="020B0604020202020204" pitchFamily="34" charset="0"/>
              </a:rPr>
              <a:t>, memoria internă este realizată din </a:t>
            </a:r>
            <a:r>
              <a:rPr lang="ro-RO" altLang="ro-RO" sz="1600" b="1" dirty="0">
                <a:latin typeface="Arial" panose="020B0604020202020204" pitchFamily="34" charset="0"/>
                <a:cs typeface="Arial" panose="020B0604020202020204" pitchFamily="34" charset="0"/>
              </a:rPr>
              <a:t>circuite integrate. </a:t>
            </a:r>
          </a:p>
          <a:p>
            <a:pPr marL="0" indent="0" algn="just" eaLnBrk="1" hangingPunct="1">
              <a:lnSpc>
                <a:spcPct val="160000"/>
              </a:lnSpc>
              <a:spcBef>
                <a:spcPct val="0"/>
              </a:spcBef>
              <a:spcAft>
                <a:spcPts val="0"/>
              </a:spcAft>
              <a:buFontTx/>
              <a:buNone/>
            </a:pPr>
            <a:r>
              <a:rPr lang="ro-RO" altLang="ro-RO" sz="1600" dirty="0">
                <a:latin typeface="Arial" panose="020B0604020202020204" pitchFamily="34" charset="0"/>
                <a:cs typeface="Arial" panose="020B0604020202020204" pitchFamily="34" charset="0"/>
              </a:rPr>
              <a:t>            Din punct de vedere al </a:t>
            </a:r>
            <a:r>
              <a:rPr lang="ro-RO" altLang="ro-RO" sz="1600" b="1" dirty="0">
                <a:latin typeface="Arial" panose="020B0604020202020204" pitchFamily="34" charset="0"/>
                <a:cs typeface="Arial" panose="020B0604020202020204" pitchFamily="34" charset="0"/>
              </a:rPr>
              <a:t>organizării </a:t>
            </a:r>
            <a:r>
              <a:rPr lang="ro-RO" altLang="ro-RO" sz="1600" b="1" dirty="0" err="1">
                <a:latin typeface="Arial" panose="020B0604020202020204" pitchFamily="34" charset="0"/>
                <a:cs typeface="Arial" panose="020B0604020202020204" pitchFamily="34" charset="0"/>
              </a:rPr>
              <a:t>şi</a:t>
            </a:r>
            <a:r>
              <a:rPr lang="ro-RO" altLang="ro-RO" sz="1600" b="1" dirty="0">
                <a:latin typeface="Arial" panose="020B0604020202020204" pitchFamily="34" charset="0"/>
                <a:cs typeface="Arial" panose="020B0604020202020204" pitchFamily="34" charset="0"/>
              </a:rPr>
              <a:t> accesării,</a:t>
            </a:r>
            <a:r>
              <a:rPr lang="ro-RO" altLang="ro-RO" sz="1600" dirty="0">
                <a:latin typeface="Arial" panose="020B0604020202020204" pitchFamily="34" charset="0"/>
                <a:cs typeface="Arial" panose="020B0604020202020204" pitchFamily="34" charset="0"/>
              </a:rPr>
              <a:t> memoria internă e structurată pe: </a:t>
            </a:r>
            <a:r>
              <a:rPr lang="ro-RO" altLang="ro-RO" sz="1600" b="1" dirty="0">
                <a:latin typeface="Arial" panose="020B0604020202020204" pitchFamily="34" charset="0"/>
                <a:cs typeface="Arial" panose="020B0604020202020204" pitchFamily="34" charset="0"/>
              </a:rPr>
              <a:t>celule binare, </a:t>
            </a:r>
            <a:r>
              <a:rPr lang="ro-RO" altLang="ro-RO" sz="1600" b="1" dirty="0" err="1">
                <a:latin typeface="Arial" panose="020B0604020202020204" pitchFamily="34" charset="0"/>
                <a:cs typeface="Arial" panose="020B0604020202020204" pitchFamily="34" charset="0"/>
              </a:rPr>
              <a:t>locaţii</a:t>
            </a:r>
            <a:r>
              <a:rPr lang="ro-RO" altLang="ro-RO" sz="1600" b="1" dirty="0">
                <a:latin typeface="Arial" panose="020B0604020202020204" pitchFamily="34" charset="0"/>
                <a:cs typeface="Arial" panose="020B0604020202020204" pitchFamily="34" charset="0"/>
              </a:rPr>
              <a:t>, sectoare, zone, </a:t>
            </a:r>
            <a:r>
              <a:rPr lang="ro-RO" altLang="ro-RO" sz="1600" b="1" dirty="0" err="1">
                <a:latin typeface="Arial" panose="020B0604020202020204" pitchFamily="34" charset="0"/>
                <a:cs typeface="Arial" panose="020B0604020202020204" pitchFamily="34" charset="0"/>
              </a:rPr>
              <a:t>partiţii</a:t>
            </a:r>
            <a:r>
              <a:rPr lang="ro-RO" altLang="ro-RO" sz="1600" dirty="0">
                <a:latin typeface="Arial" panose="020B0604020202020204" pitchFamily="34" charset="0"/>
                <a:cs typeface="Arial" panose="020B0604020202020204" pitchFamily="34" charset="0"/>
              </a:rPr>
              <a:t>. </a:t>
            </a:r>
            <a:endParaRPr lang="en-US" altLang="ro-RO" sz="1600" dirty="0">
              <a:latin typeface="Arial" panose="020B0604020202020204" pitchFamily="34" charset="0"/>
              <a:cs typeface="Arial" panose="020B0604020202020204" pitchFamily="34" charset="0"/>
            </a:endParaRPr>
          </a:p>
          <a:p>
            <a:pPr marL="0" indent="0" algn="just" eaLnBrk="1" hangingPunct="1">
              <a:lnSpc>
                <a:spcPct val="160000"/>
              </a:lnSpc>
              <a:spcBef>
                <a:spcPct val="0"/>
              </a:spcBef>
              <a:spcAft>
                <a:spcPts val="0"/>
              </a:spcAft>
              <a:buFontTx/>
              <a:buNone/>
            </a:pPr>
            <a:r>
              <a:rPr lang="ro-RO" altLang="ro-RO" sz="1600" dirty="0">
                <a:latin typeface="Arial" panose="020B0604020202020204" pitchFamily="34" charset="0"/>
                <a:cs typeface="Arial" panose="020B0604020202020204" pitchFamily="34" charset="0"/>
              </a:rPr>
              <a:t>            Corespunzător, informația memorată se structurează în: bit, byte, cuvânt de memorie, înregistrare fizică, masiv.</a:t>
            </a:r>
          </a:p>
        </p:txBody>
      </p:sp>
      <p:pic>
        <p:nvPicPr>
          <p:cNvPr id="16388" name="Picture 4" descr="descărcare (1)">
            <a:extLst>
              <a:ext uri="{FF2B5EF4-FFF2-40B4-BE49-F238E27FC236}">
                <a16:creationId xmlns:a16="http://schemas.microsoft.com/office/drawing/2014/main" id="{6E6D370D-12E8-44B1-84D1-3783CD51A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774580"/>
            <a:ext cx="4032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trips(downLeft)">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2C7173CB-31A9-42F0-992A-1D1215942D16}"/>
              </a:ext>
            </a:extLst>
          </p:cNvPr>
          <p:cNvSpPr>
            <a:spLocks noGrp="1" noChangeArrowheads="1"/>
          </p:cNvSpPr>
          <p:nvPr>
            <p:ph idx="1"/>
          </p:nvPr>
        </p:nvSpPr>
        <p:spPr>
          <a:xfrm>
            <a:off x="755576" y="764705"/>
            <a:ext cx="7416874" cy="4824884"/>
          </a:xfrm>
        </p:spPr>
        <p:txBody>
          <a:bodyPr>
            <a:normAutofit lnSpcReduction="10000"/>
          </a:bodyPr>
          <a:lstStyle/>
          <a:p>
            <a:pPr algn="just" eaLnBrk="1" hangingPunct="1">
              <a:lnSpc>
                <a:spcPct val="140000"/>
              </a:lnSpc>
              <a:spcBef>
                <a:spcPct val="0"/>
              </a:spcBef>
              <a:buFontTx/>
              <a:buNone/>
            </a:pPr>
            <a:r>
              <a:rPr lang="ro-RO" altLang="en-US" sz="1300" dirty="0">
                <a:solidFill>
                  <a:srgbClr val="0070C0"/>
                </a:solidFill>
                <a:latin typeface="Arial" panose="020B0604020202020204" pitchFamily="34" charset="0"/>
                <a:cs typeface="Arial" panose="020B0604020202020204" pitchFamily="34" charset="0"/>
              </a:rPr>
              <a:t>         </a:t>
            </a:r>
            <a:r>
              <a:rPr lang="ro-RO" altLang="en-US" sz="1300" b="1" i="1" u="sng" dirty="0">
                <a:solidFill>
                  <a:srgbClr val="0070C0"/>
                </a:solidFill>
                <a:latin typeface="Arial" panose="020B0604020202020204" pitchFamily="34" charset="0"/>
                <a:cs typeface="Arial" panose="020B0604020202020204" pitchFamily="34" charset="0"/>
              </a:rPr>
              <a:t>Bit-</a:t>
            </a:r>
            <a:r>
              <a:rPr lang="ro-RO" altLang="en-US" sz="1300" b="1" i="1" u="sng" dirty="0" err="1">
                <a:solidFill>
                  <a:srgbClr val="0070C0"/>
                </a:solidFill>
                <a:latin typeface="Arial" panose="020B0604020202020204" pitchFamily="34" charset="0"/>
                <a:cs typeface="Arial" panose="020B0604020202020204" pitchFamily="34" charset="0"/>
              </a:rPr>
              <a:t>ul</a:t>
            </a:r>
            <a:r>
              <a:rPr lang="ro-RO" altLang="en-US" sz="1300" dirty="0">
                <a:solidFill>
                  <a:srgbClr val="0070C0"/>
                </a:solidFill>
                <a:latin typeface="Arial" panose="020B0604020202020204" pitchFamily="34" charset="0"/>
                <a:cs typeface="Arial" panose="020B0604020202020204" pitchFamily="34" charset="0"/>
              </a:rPr>
              <a:t> </a:t>
            </a:r>
            <a:r>
              <a:rPr lang="ro-RO" altLang="en-US" sz="1300" dirty="0">
                <a:latin typeface="Arial" panose="020B0604020202020204" pitchFamily="34" charset="0"/>
                <a:cs typeface="Arial" panose="020B0604020202020204" pitchFamily="34" charset="0"/>
              </a:rPr>
              <a:t>este unitatea elementară de măsurare și înregistrare a informației în memorie și poate avea valoarea 0 sau 1. Circuitul electronic capabil să memoreze o informație de un bit este </a:t>
            </a:r>
            <a:r>
              <a:rPr lang="ro-RO" altLang="en-US" sz="1300" b="1" dirty="0">
                <a:latin typeface="Arial" panose="020B0604020202020204" pitchFamily="34" charset="0"/>
                <a:cs typeface="Arial" panose="020B0604020202020204" pitchFamily="34" charset="0"/>
              </a:rPr>
              <a:t>celula binară.</a:t>
            </a:r>
            <a:r>
              <a:rPr lang="ro-RO" altLang="en-US" sz="1300" dirty="0">
                <a:latin typeface="Arial" panose="020B0604020202020204" pitchFamily="34" charset="0"/>
                <a:cs typeface="Arial" panose="020B0604020202020204" pitchFamily="34" charset="0"/>
              </a:rPr>
              <a:t> Informația memorată într-o celulă binară este cantitatea minimă de informație pe care o poate prelucra calculatorul.</a:t>
            </a:r>
          </a:p>
          <a:p>
            <a:pPr algn="just" eaLnBrk="1" hangingPunct="1">
              <a:lnSpc>
                <a:spcPct val="140000"/>
              </a:lnSpc>
              <a:spcBef>
                <a:spcPct val="0"/>
              </a:spcBef>
              <a:buFontTx/>
              <a:buNone/>
            </a:pPr>
            <a:endParaRPr lang="ro-RO" altLang="en-US" sz="1300" dirty="0">
              <a:latin typeface="Arial" panose="020B0604020202020204" pitchFamily="34" charset="0"/>
              <a:cs typeface="Arial" panose="020B0604020202020204" pitchFamily="34" charset="0"/>
            </a:endParaRPr>
          </a:p>
          <a:p>
            <a:pPr algn="just" eaLnBrk="1" hangingPunct="1">
              <a:lnSpc>
                <a:spcPct val="140000"/>
              </a:lnSpc>
              <a:spcBef>
                <a:spcPct val="0"/>
              </a:spcBef>
              <a:buFontTx/>
              <a:buNone/>
            </a:pPr>
            <a:endParaRPr lang="en-US" altLang="en-US" sz="1300" dirty="0">
              <a:latin typeface="Arial" panose="020B0604020202020204" pitchFamily="34" charset="0"/>
              <a:cs typeface="Arial" panose="020B0604020202020204" pitchFamily="34" charset="0"/>
            </a:endParaRPr>
          </a:p>
          <a:p>
            <a:pPr algn="just" eaLnBrk="1" hangingPunct="1">
              <a:lnSpc>
                <a:spcPct val="140000"/>
              </a:lnSpc>
              <a:spcBef>
                <a:spcPct val="0"/>
              </a:spcBef>
              <a:buFontTx/>
              <a:buNone/>
            </a:pPr>
            <a:r>
              <a:rPr lang="ro-RO" altLang="en-US" sz="1300" dirty="0">
                <a:solidFill>
                  <a:srgbClr val="0070C0"/>
                </a:solidFill>
                <a:latin typeface="Arial" panose="020B0604020202020204" pitchFamily="34" charset="0"/>
                <a:cs typeface="Arial" panose="020B0604020202020204" pitchFamily="34" charset="0"/>
              </a:rPr>
              <a:t>         </a:t>
            </a:r>
            <a:r>
              <a:rPr lang="ro-RO" altLang="en-US" sz="1300" b="1" i="1" u="sng" dirty="0" err="1">
                <a:solidFill>
                  <a:srgbClr val="0070C0"/>
                </a:solidFill>
                <a:latin typeface="Arial" panose="020B0604020202020204" pitchFamily="34" charset="0"/>
                <a:cs typeface="Arial" panose="020B0604020202020204" pitchFamily="34" charset="0"/>
              </a:rPr>
              <a:t>Byt</a:t>
            </a:r>
            <a:r>
              <a:rPr lang="en-US" altLang="en-US" sz="1300" b="1" i="1" u="sng" dirty="0">
                <a:solidFill>
                  <a:srgbClr val="0070C0"/>
                </a:solidFill>
                <a:latin typeface="Arial" panose="020B0604020202020204" pitchFamily="34" charset="0"/>
                <a:cs typeface="Arial" panose="020B0604020202020204" pitchFamily="34" charset="0"/>
              </a:rPr>
              <a:t>e</a:t>
            </a:r>
            <a:r>
              <a:rPr lang="ro-RO" altLang="en-US" sz="1300" b="1" i="1" u="sng" dirty="0">
                <a:solidFill>
                  <a:srgbClr val="0070C0"/>
                </a:solidFill>
                <a:latin typeface="Arial" panose="020B0604020202020204" pitchFamily="34" charset="0"/>
                <a:cs typeface="Arial" panose="020B0604020202020204" pitchFamily="34" charset="0"/>
              </a:rPr>
              <a:t>-</a:t>
            </a:r>
            <a:r>
              <a:rPr lang="ro-RO" altLang="en-US" sz="1300" b="1" i="1" u="sng" dirty="0" err="1">
                <a:solidFill>
                  <a:srgbClr val="0070C0"/>
                </a:solidFill>
                <a:latin typeface="Arial" panose="020B0604020202020204" pitchFamily="34" charset="0"/>
                <a:cs typeface="Arial" panose="020B0604020202020204" pitchFamily="34" charset="0"/>
              </a:rPr>
              <a:t>ul</a:t>
            </a:r>
            <a:r>
              <a:rPr lang="ro-RO" altLang="en-US" sz="1300" dirty="0">
                <a:solidFill>
                  <a:srgbClr val="0070C0"/>
                </a:solidFill>
                <a:latin typeface="Arial" panose="020B0604020202020204" pitchFamily="34" charset="0"/>
                <a:cs typeface="Arial" panose="020B0604020202020204" pitchFamily="34" charset="0"/>
              </a:rPr>
              <a:t> </a:t>
            </a:r>
            <a:r>
              <a:rPr lang="ro-RO" altLang="en-US" sz="1300" dirty="0">
                <a:latin typeface="Arial" panose="020B0604020202020204" pitchFamily="34" charset="0"/>
                <a:cs typeface="Arial" panose="020B0604020202020204" pitchFamily="34" charset="0"/>
              </a:rPr>
              <a:t>este informația memorată pe opt </a:t>
            </a:r>
            <a:r>
              <a:rPr lang="ro-RO" altLang="en-US" sz="1300" dirty="0" err="1">
                <a:latin typeface="Arial" panose="020B0604020202020204" pitchFamily="34" charset="0"/>
                <a:cs typeface="Arial" panose="020B0604020202020204" pitchFamily="34" charset="0"/>
              </a:rPr>
              <a:t>biţi</a:t>
            </a:r>
            <a:r>
              <a:rPr lang="ro-RO" altLang="en-US" sz="1300" dirty="0">
                <a:latin typeface="Arial" panose="020B0604020202020204" pitchFamily="34" charset="0"/>
                <a:cs typeface="Arial" panose="020B0604020202020204" pitchFamily="34" charset="0"/>
              </a:rPr>
              <a:t> consecutivi, care poate fi adresată individual </a:t>
            </a:r>
            <a:r>
              <a:rPr lang="ro-RO" altLang="en-US" sz="1300" dirty="0" err="1">
                <a:latin typeface="Arial" panose="020B0604020202020204" pitchFamily="34" charset="0"/>
                <a:cs typeface="Arial" panose="020B0604020202020204" pitchFamily="34" charset="0"/>
              </a:rPr>
              <a:t>şi</a:t>
            </a:r>
            <a:r>
              <a:rPr lang="ro-RO" altLang="en-US" sz="1300" dirty="0">
                <a:latin typeface="Arial" panose="020B0604020202020204" pitchFamily="34" charset="0"/>
                <a:cs typeface="Arial" panose="020B0604020202020204" pitchFamily="34" charset="0"/>
              </a:rPr>
              <a:t> care formează conținutul unei </a:t>
            </a:r>
            <a:r>
              <a:rPr lang="ro-RO" altLang="en-US" sz="1300" b="1" dirty="0" err="1">
                <a:solidFill>
                  <a:srgbClr val="0070C0"/>
                </a:solidFill>
                <a:latin typeface="Arial" panose="020B0604020202020204" pitchFamily="34" charset="0"/>
                <a:cs typeface="Arial" panose="020B0604020202020204" pitchFamily="34" charset="0"/>
              </a:rPr>
              <a:t>locaţii</a:t>
            </a:r>
            <a:r>
              <a:rPr lang="ro-RO" altLang="en-US" sz="1300" b="1" dirty="0">
                <a:solidFill>
                  <a:srgbClr val="0070C0"/>
                </a:solidFill>
                <a:latin typeface="Arial" panose="020B0604020202020204" pitchFamily="34" charset="0"/>
                <a:cs typeface="Arial" panose="020B0604020202020204" pitchFamily="34" charset="0"/>
              </a:rPr>
              <a:t> de memorie</a:t>
            </a:r>
            <a:r>
              <a:rPr lang="ro-RO" altLang="en-US" sz="1300" b="1" dirty="0">
                <a:latin typeface="Arial" panose="020B0604020202020204" pitchFamily="34" charset="0"/>
                <a:cs typeface="Arial" panose="020B0604020202020204" pitchFamily="34" charset="0"/>
              </a:rPr>
              <a:t>.</a:t>
            </a:r>
            <a:r>
              <a:rPr lang="ro-RO" altLang="en-US" sz="1300" dirty="0">
                <a:latin typeface="Arial" panose="020B0604020202020204" pitchFamily="34" charset="0"/>
                <a:cs typeface="Arial" panose="020B0604020202020204" pitchFamily="34" charset="0"/>
              </a:rPr>
              <a:t> Adresa de memorie este un număr natural </a:t>
            </a:r>
            <a:r>
              <a:rPr lang="ro-RO" altLang="en-US" sz="1300" dirty="0" err="1">
                <a:latin typeface="Arial" panose="020B0604020202020204" pitchFamily="34" charset="0"/>
                <a:cs typeface="Arial" panose="020B0604020202020204" pitchFamily="34" charset="0"/>
              </a:rPr>
              <a:t>şi</a:t>
            </a:r>
            <a:r>
              <a:rPr lang="ro-RO" altLang="en-US" sz="1300" dirty="0">
                <a:latin typeface="Arial" panose="020B0604020202020204" pitchFamily="34" charset="0"/>
                <a:cs typeface="Arial" panose="020B0604020202020204" pitchFamily="34" charset="0"/>
              </a:rPr>
              <a:t> reprezintă o informație care identifică locul unde se află </a:t>
            </a:r>
            <a:r>
              <a:rPr lang="ro-RO" altLang="en-US" sz="1300" dirty="0" err="1">
                <a:latin typeface="Arial" panose="020B0604020202020204" pitchFamily="34" charset="0"/>
                <a:cs typeface="Arial" panose="020B0604020202020204" pitchFamily="34" charset="0"/>
              </a:rPr>
              <a:t>locaţia</a:t>
            </a:r>
            <a:r>
              <a:rPr lang="ro-RO" altLang="en-US" sz="1300" dirty="0">
                <a:latin typeface="Arial" panose="020B0604020202020204" pitchFamily="34" charset="0"/>
                <a:cs typeface="Arial" panose="020B0604020202020204" pitchFamily="34" charset="0"/>
              </a:rPr>
              <a:t> de memorie. Astfel, memoria internă e privită ca o succesiune de </a:t>
            </a:r>
            <a:r>
              <a:rPr lang="ro-RO" altLang="en-US" sz="1300" dirty="0" err="1">
                <a:latin typeface="Arial" panose="020B0604020202020204" pitchFamily="34" charset="0"/>
                <a:cs typeface="Arial" panose="020B0604020202020204" pitchFamily="34" charset="0"/>
              </a:rPr>
              <a:t>locaţii</a:t>
            </a:r>
            <a:r>
              <a:rPr lang="ro-RO" altLang="en-US" sz="1300" dirty="0">
                <a:latin typeface="Arial" panose="020B0604020202020204" pitchFamily="34" charset="0"/>
                <a:cs typeface="Arial" panose="020B0604020202020204" pitchFamily="34" charset="0"/>
              </a:rPr>
              <a:t> cu dimensiunea de un byte, iar </a:t>
            </a:r>
            <a:r>
              <a:rPr lang="ro-RO" altLang="en-US" sz="1300" dirty="0" err="1">
                <a:latin typeface="Arial" panose="020B0604020202020204" pitchFamily="34" charset="0"/>
                <a:cs typeface="Arial" panose="020B0604020202020204" pitchFamily="34" charset="0"/>
              </a:rPr>
              <a:t>conţinutul</a:t>
            </a:r>
            <a:r>
              <a:rPr lang="ro-RO" altLang="en-US" sz="1300" dirty="0">
                <a:latin typeface="Arial" panose="020B0604020202020204" pitchFamily="34" charset="0"/>
                <a:cs typeface="Arial" panose="020B0604020202020204" pitchFamily="34" charset="0"/>
              </a:rPr>
              <a:t> unei </a:t>
            </a:r>
            <a:r>
              <a:rPr lang="ro-RO" altLang="en-US" sz="1300" dirty="0" err="1">
                <a:latin typeface="Arial" panose="020B0604020202020204" pitchFamily="34" charset="0"/>
                <a:cs typeface="Arial" panose="020B0604020202020204" pitchFamily="34" charset="0"/>
              </a:rPr>
              <a:t>locaţii</a:t>
            </a:r>
            <a:r>
              <a:rPr lang="ro-RO" altLang="en-US" sz="1300" dirty="0">
                <a:latin typeface="Arial" panose="020B0604020202020204" pitchFamily="34" charset="0"/>
                <a:cs typeface="Arial" panose="020B0604020202020204" pitchFamily="34" charset="0"/>
              </a:rPr>
              <a:t> este tratat ca o entitate de informație.</a:t>
            </a:r>
            <a:endParaRPr lang="en-US" altLang="en-US" sz="1300" dirty="0">
              <a:latin typeface="Arial" panose="020B0604020202020204" pitchFamily="34" charset="0"/>
              <a:cs typeface="Arial" panose="020B0604020202020204" pitchFamily="34" charset="0"/>
            </a:endParaRPr>
          </a:p>
          <a:p>
            <a:pPr algn="just" eaLnBrk="1" hangingPunct="1">
              <a:lnSpc>
                <a:spcPct val="140000"/>
              </a:lnSpc>
              <a:spcBef>
                <a:spcPct val="0"/>
              </a:spcBef>
              <a:buFontTx/>
              <a:buNone/>
            </a:pPr>
            <a:r>
              <a:rPr lang="ro-RO" altLang="en-US" sz="1300" dirty="0">
                <a:latin typeface="Arial" panose="020B0604020202020204" pitchFamily="34" charset="0"/>
                <a:cs typeface="Arial" panose="020B0604020202020204" pitchFamily="34" charset="0"/>
              </a:rPr>
              <a:t>         O succesiune de mai multe locații de memorie formează o </a:t>
            </a:r>
            <a:r>
              <a:rPr lang="ro-RO" altLang="en-US" sz="1300" b="1" dirty="0">
                <a:solidFill>
                  <a:srgbClr val="0070C0"/>
                </a:solidFill>
                <a:latin typeface="Arial" panose="020B0604020202020204" pitchFamily="34" charset="0"/>
                <a:cs typeface="Arial" panose="020B0604020202020204" pitchFamily="34" charset="0"/>
              </a:rPr>
              <a:t>zonă de memorie</a:t>
            </a:r>
            <a:r>
              <a:rPr lang="ro-RO" altLang="en-US" sz="1300" b="1" dirty="0">
                <a:latin typeface="Arial" panose="020B0604020202020204" pitchFamily="34" charset="0"/>
                <a:cs typeface="Arial" panose="020B0604020202020204" pitchFamily="34" charset="0"/>
              </a:rPr>
              <a:t>.</a:t>
            </a:r>
            <a:endParaRPr lang="ro-RO" altLang="en-US" sz="1300" dirty="0">
              <a:latin typeface="Arial" panose="020B0604020202020204" pitchFamily="34" charset="0"/>
              <a:cs typeface="Arial" panose="020B0604020202020204" pitchFamily="34" charset="0"/>
            </a:endParaRPr>
          </a:p>
          <a:p>
            <a:pPr algn="just" eaLnBrk="1" hangingPunct="1">
              <a:lnSpc>
                <a:spcPct val="140000"/>
              </a:lnSpc>
              <a:spcBef>
                <a:spcPct val="0"/>
              </a:spcBef>
              <a:buFontTx/>
              <a:buNone/>
            </a:pPr>
            <a:r>
              <a:rPr lang="ro-RO" altLang="en-US" sz="1300" dirty="0">
                <a:latin typeface="Arial" panose="020B0604020202020204" pitchFamily="34" charset="0"/>
                <a:cs typeface="Arial" panose="020B0604020202020204" pitchFamily="34" charset="0"/>
              </a:rPr>
              <a:t>         Depunerea </a:t>
            </a:r>
            <a:r>
              <a:rPr lang="ro-RO" altLang="en-US" sz="1300" dirty="0" err="1">
                <a:latin typeface="Arial" panose="020B0604020202020204" pitchFamily="34" charset="0"/>
                <a:cs typeface="Arial" panose="020B0604020202020204" pitchFamily="34" charset="0"/>
              </a:rPr>
              <a:t>şi</a:t>
            </a:r>
            <a:r>
              <a:rPr lang="ro-RO" altLang="en-US" sz="1300" dirty="0">
                <a:latin typeface="Arial" panose="020B0604020202020204" pitchFamily="34" charset="0"/>
                <a:cs typeface="Arial" panose="020B0604020202020204" pitchFamily="34" charset="0"/>
              </a:rPr>
              <a:t> stocarea informației în memorie poartă numele de ÎNSCRIERE (SCRIERE) în memorie. Extragerea informației stocate din memorie se numește CITIRE.</a:t>
            </a:r>
          </a:p>
          <a:p>
            <a:pPr algn="just" eaLnBrk="1" hangingPunct="1">
              <a:lnSpc>
                <a:spcPct val="140000"/>
              </a:lnSpc>
              <a:spcBef>
                <a:spcPct val="0"/>
              </a:spcBef>
              <a:buFontTx/>
              <a:buNone/>
            </a:pPr>
            <a:r>
              <a:rPr lang="ro-RO" altLang="en-US" sz="1300" dirty="0">
                <a:latin typeface="Arial" panose="020B0604020202020204" pitchFamily="34" charset="0"/>
                <a:cs typeface="Arial" panose="020B0604020202020204" pitchFamily="34" charset="0"/>
              </a:rPr>
              <a:t>          Identificare unei locații de memorie pentru citire-scriere constituie operația de ADRESARE (ACCESARE).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6E45463-886B-4D62-966D-5499F1F55657}"/>
              </a:ext>
            </a:extLst>
          </p:cNvPr>
          <p:cNvSpPr>
            <a:spLocks noGrp="1" noChangeArrowheads="1"/>
          </p:cNvSpPr>
          <p:nvPr>
            <p:ph type="title"/>
          </p:nvPr>
        </p:nvSpPr>
        <p:spPr/>
        <p:txBody>
          <a:bodyPr/>
          <a:lstStyle/>
          <a:p>
            <a:pPr eaLnBrk="1" hangingPunct="1"/>
            <a:r>
              <a:rPr lang="ro-RO" altLang="en-US" b="1" dirty="0">
                <a:solidFill>
                  <a:srgbClr val="00B0F0"/>
                </a:solidFill>
              </a:rPr>
              <a:t>MEMORIA EXTERNĂ</a:t>
            </a:r>
          </a:p>
        </p:txBody>
      </p:sp>
      <p:sp>
        <p:nvSpPr>
          <p:cNvPr id="33795" name="Rectangle 3">
            <a:extLst>
              <a:ext uri="{FF2B5EF4-FFF2-40B4-BE49-F238E27FC236}">
                <a16:creationId xmlns:a16="http://schemas.microsoft.com/office/drawing/2014/main" id="{D52249CA-D6BB-433F-A2F5-591BD5D9E513}"/>
              </a:ext>
            </a:extLst>
          </p:cNvPr>
          <p:cNvSpPr>
            <a:spLocks noGrp="1" noChangeArrowheads="1"/>
          </p:cNvSpPr>
          <p:nvPr>
            <p:ph idx="1"/>
          </p:nvPr>
        </p:nvSpPr>
        <p:spPr>
          <a:xfrm>
            <a:off x="611561" y="2349500"/>
            <a:ext cx="7848872" cy="4032250"/>
          </a:xfrm>
        </p:spPr>
        <p:txBody>
          <a:bodyPr>
            <a:noAutofit/>
          </a:bodyPr>
          <a:lstStyle/>
          <a:p>
            <a:pPr marL="0" indent="0" algn="just" eaLnBrk="1" hangingPunct="1">
              <a:spcBef>
                <a:spcPts val="0"/>
              </a:spcBef>
              <a:spcAft>
                <a:spcPts val="0"/>
              </a:spcAft>
              <a:buFontTx/>
              <a:buNone/>
            </a:pPr>
            <a:r>
              <a:rPr lang="ro-RO" altLang="ro-RO" sz="1500" dirty="0">
                <a:latin typeface="Times New Roman" panose="02020603050405020304" pitchFamily="18" charset="0"/>
                <a:cs typeface="Times New Roman" panose="02020603050405020304" pitchFamily="18" charset="0"/>
              </a:rPr>
              <a:t>     Memoria externă a calculatoarelor personale, putem spune că este tot atât de importantă și necesară ca </a:t>
            </a:r>
            <a:r>
              <a:rPr lang="ro-RO" altLang="ro-RO" sz="1500" dirty="0" err="1">
                <a:latin typeface="Times New Roman" panose="02020603050405020304" pitchFamily="18" charset="0"/>
                <a:cs typeface="Times New Roman" panose="02020603050405020304" pitchFamily="18" charset="0"/>
              </a:rPr>
              <a:t>şi</a:t>
            </a:r>
            <a:r>
              <a:rPr lang="ro-RO" altLang="ro-RO" sz="1500" dirty="0">
                <a:latin typeface="Times New Roman" panose="02020603050405020304" pitchFamily="18" charset="0"/>
                <a:cs typeface="Times New Roman" panose="02020603050405020304" pitchFamily="18" charset="0"/>
              </a:rPr>
              <a:t> memoria internă, având </a:t>
            </a:r>
            <a:r>
              <a:rPr lang="ro-RO" altLang="ro-RO" sz="1500" b="1" dirty="0">
                <a:solidFill>
                  <a:srgbClr val="0070C0"/>
                </a:solidFill>
                <a:latin typeface="Times New Roman" panose="02020603050405020304" pitchFamily="18" charset="0"/>
                <a:cs typeface="Times New Roman" panose="02020603050405020304" pitchFamily="18" charset="0"/>
              </a:rPr>
              <a:t>rolul de a păstra informațiile </a:t>
            </a:r>
            <a:r>
              <a:rPr lang="ro-RO" altLang="ro-RO" sz="1500" dirty="0">
                <a:latin typeface="Times New Roman" panose="02020603050405020304" pitchFamily="18" charset="0"/>
                <a:cs typeface="Times New Roman" panose="02020603050405020304" pitchFamily="18" charset="0"/>
              </a:rPr>
              <a:t>(programe și date), pe o durată nedeterminată. Pentru orice calculator, memoria externă constituie o completare </a:t>
            </a:r>
            <a:r>
              <a:rPr lang="ro-RO" altLang="ro-RO" sz="1500" dirty="0" err="1">
                <a:latin typeface="Times New Roman" panose="02020603050405020304" pitchFamily="18" charset="0"/>
                <a:cs typeface="Times New Roman" panose="02020603050405020304" pitchFamily="18" charset="0"/>
              </a:rPr>
              <a:t>şi</a:t>
            </a:r>
            <a:r>
              <a:rPr lang="ro-RO" altLang="ro-RO" sz="1500" dirty="0">
                <a:latin typeface="Times New Roman" panose="02020603050405020304" pitchFamily="18" charset="0"/>
                <a:cs typeface="Times New Roman" panose="02020603050405020304" pitchFamily="18" charset="0"/>
              </a:rPr>
              <a:t> o extindere a memoriei interne, prezentând două particularități deosebite fată de memoria internă și anume: </a:t>
            </a:r>
          </a:p>
          <a:p>
            <a:pPr marL="0" indent="0" algn="just" eaLnBrk="1" hangingPunct="1">
              <a:spcBef>
                <a:spcPts val="0"/>
              </a:spcBef>
              <a:spcAft>
                <a:spcPts val="0"/>
              </a:spcAft>
            </a:pPr>
            <a:r>
              <a:rPr lang="ro-RO" altLang="ro-RO" sz="1500" dirty="0">
                <a:latin typeface="Times New Roman" panose="02020603050405020304" pitchFamily="18" charset="0"/>
                <a:cs typeface="Times New Roman" panose="02020603050405020304" pitchFamily="18" charset="0"/>
              </a:rPr>
              <a:t>este nelimitată ca volum;</a:t>
            </a:r>
          </a:p>
          <a:p>
            <a:pPr marL="0" indent="0" algn="just" eaLnBrk="1" hangingPunct="1">
              <a:spcBef>
                <a:spcPts val="0"/>
              </a:spcBef>
              <a:spcAft>
                <a:spcPts val="0"/>
              </a:spcAft>
            </a:pPr>
            <a:r>
              <a:rPr lang="ro-RO" altLang="ro-RO" sz="1500" dirty="0">
                <a:latin typeface="Times New Roman" panose="02020603050405020304" pitchFamily="18" charset="0"/>
                <a:cs typeface="Times New Roman" panose="02020603050405020304" pitchFamily="18" charset="0"/>
              </a:rPr>
              <a:t>este nevolatilă, informațiile rămân stocate pe o durată, practic, nedeterminată.</a:t>
            </a:r>
          </a:p>
          <a:p>
            <a:pPr marL="0" indent="0" algn="just" eaLnBrk="1" hangingPunct="1">
              <a:spcBef>
                <a:spcPts val="0"/>
              </a:spcBef>
              <a:spcAft>
                <a:spcPts val="0"/>
              </a:spcAft>
              <a:buFontTx/>
              <a:buNone/>
            </a:pPr>
            <a:r>
              <a:rPr lang="ro-RO" altLang="ro-RO" sz="1500" dirty="0">
                <a:latin typeface="Times New Roman" panose="02020603050405020304" pitchFamily="18" charset="0"/>
                <a:cs typeface="Times New Roman" panose="02020603050405020304" pitchFamily="18" charset="0"/>
              </a:rPr>
              <a:t>     Datorită acestor particularități memoria externă este absolut necesară pentru stocarea </a:t>
            </a:r>
            <a:r>
              <a:rPr lang="ro-RO" altLang="ro-RO" sz="1500" dirty="0" err="1">
                <a:latin typeface="Times New Roman" panose="02020603050405020304" pitchFamily="18" charset="0"/>
                <a:cs typeface="Times New Roman" panose="02020603050405020304" pitchFamily="18" charset="0"/>
              </a:rPr>
              <a:t>şi</a:t>
            </a:r>
            <a:r>
              <a:rPr lang="ro-RO" altLang="ro-RO" sz="1500" dirty="0">
                <a:latin typeface="Times New Roman" panose="02020603050405020304" pitchFamily="18" charset="0"/>
                <a:cs typeface="Times New Roman" panose="02020603050405020304" pitchFamily="18" charset="0"/>
              </a:rPr>
              <a:t> păstrarea unor volume foarte mari de informații, în vederea utilizării lor ulterioare.</a:t>
            </a:r>
          </a:p>
          <a:p>
            <a:pPr marL="0" indent="0" algn="just" eaLnBrk="1" hangingPunct="1">
              <a:spcBef>
                <a:spcPts val="0"/>
              </a:spcBef>
              <a:spcAft>
                <a:spcPts val="0"/>
              </a:spcAft>
              <a:buFontTx/>
              <a:buNone/>
            </a:pPr>
            <a:r>
              <a:rPr lang="ro-RO" altLang="ro-RO" sz="1500" dirty="0">
                <a:latin typeface="Times New Roman" panose="02020603050405020304" pitchFamily="18" charset="0"/>
                <a:cs typeface="Times New Roman" panose="02020603050405020304" pitchFamily="18" charset="0"/>
              </a:rPr>
              <a:t>      La calculatoarele personale memoria externă este constituită din următoarele tipuri: discul flexibil, discul fix, CD-ROM-ul </a:t>
            </a:r>
            <a:r>
              <a:rPr lang="ro-RO" altLang="ro-RO" sz="1500" dirty="0" err="1">
                <a:latin typeface="Times New Roman" panose="02020603050405020304" pitchFamily="18" charset="0"/>
                <a:cs typeface="Times New Roman" panose="02020603050405020304" pitchFamily="18" charset="0"/>
              </a:rPr>
              <a:t>şi</a:t>
            </a:r>
            <a:r>
              <a:rPr lang="ro-RO" altLang="ro-RO" sz="1500" dirty="0">
                <a:latin typeface="Times New Roman" panose="02020603050405020304" pitchFamily="18" charset="0"/>
                <a:cs typeface="Times New Roman" panose="02020603050405020304" pitchFamily="18" charset="0"/>
              </a:rPr>
              <a:t> caseta magnetică.</a:t>
            </a:r>
          </a:p>
          <a:p>
            <a:pPr marL="0" indent="0" algn="just" eaLnBrk="1" hangingPunct="1">
              <a:spcBef>
                <a:spcPts val="0"/>
              </a:spcBef>
              <a:spcAft>
                <a:spcPts val="0"/>
              </a:spcAft>
              <a:buFontTx/>
              <a:buNone/>
            </a:pPr>
            <a:r>
              <a:rPr lang="ro-RO" altLang="ro-RO" sz="1500" dirty="0">
                <a:latin typeface="Times New Roman" panose="02020603050405020304" pitchFamily="18" charset="0"/>
                <a:cs typeface="Times New Roman" panose="02020603050405020304" pitchFamily="18" charset="0"/>
              </a:rPr>
              <a:t>      Ca și memoria internă, memoria externă prezintă aceleași caracteristici de performanta (capacitate de memorare, timp de acces, viteză de transfer, fiabilitate, cost, etc.). </a:t>
            </a:r>
          </a:p>
          <a:p>
            <a:pPr marL="0" indent="0" algn="just" eaLnBrk="1" hangingPunct="1">
              <a:spcBef>
                <a:spcPts val="0"/>
              </a:spcBef>
              <a:spcAft>
                <a:spcPts val="0"/>
              </a:spcAft>
              <a:buFontTx/>
              <a:buNone/>
            </a:pPr>
            <a:r>
              <a:rPr lang="ro-RO" altLang="ro-RO" sz="1500" dirty="0">
                <a:latin typeface="Times New Roman" panose="02020603050405020304" pitchFamily="18" charset="0"/>
                <a:cs typeface="Times New Roman" panose="02020603050405020304" pitchFamily="18" charset="0"/>
              </a:rPr>
              <a:t>       Datorită rolului ei de depozit activ </a:t>
            </a:r>
            <a:r>
              <a:rPr lang="ro-RO" altLang="ro-RO" sz="1500" dirty="0" err="1">
                <a:latin typeface="Times New Roman" panose="02020603050405020304" pitchFamily="18" charset="0"/>
                <a:cs typeface="Times New Roman" panose="02020603050405020304" pitchFamily="18" charset="0"/>
              </a:rPr>
              <a:t>şi</a:t>
            </a:r>
            <a:r>
              <a:rPr lang="ro-RO" altLang="ro-RO" sz="1500" dirty="0">
                <a:latin typeface="Times New Roman" panose="02020603050405020304" pitchFamily="18" charset="0"/>
                <a:cs typeface="Times New Roman" panose="02020603050405020304" pitchFamily="18" charset="0"/>
              </a:rPr>
              <a:t> permanent de informații la  dispoziția memoriei interne, memoria externă (mărimea acesteia) constituie una din caracteristicile ce se au în vedere la stabilirea criteriilor prioritare de alegere a unui calculator, sau a unei configurații de sistem de calcul.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F96033-5FB3-4CDA-84E7-8DD351324E3C}"/>
              </a:ext>
            </a:extLst>
          </p:cNvPr>
          <p:cNvSpPr>
            <a:spLocks noGrp="1" noChangeArrowheads="1"/>
          </p:cNvSpPr>
          <p:nvPr>
            <p:ph type="title"/>
          </p:nvPr>
        </p:nvSpPr>
        <p:spPr/>
        <p:txBody>
          <a:bodyPr>
            <a:normAutofit/>
          </a:bodyPr>
          <a:lstStyle/>
          <a:p>
            <a:pPr eaLnBrk="1" hangingPunct="1"/>
            <a:r>
              <a:rPr lang="ro-RO" altLang="en-US" sz="6000" b="1" dirty="0">
                <a:solidFill>
                  <a:srgbClr val="C00000"/>
                </a:solidFill>
                <a:latin typeface="Arial" panose="020B0604020202020204" pitchFamily="34" charset="0"/>
                <a:cs typeface="Arial" panose="020B0604020202020204" pitchFamily="34" charset="0"/>
              </a:rPr>
              <a:t>Tastatura</a:t>
            </a:r>
          </a:p>
        </p:txBody>
      </p:sp>
      <p:sp>
        <p:nvSpPr>
          <p:cNvPr id="34819" name="Rectangle 3">
            <a:extLst>
              <a:ext uri="{FF2B5EF4-FFF2-40B4-BE49-F238E27FC236}">
                <a16:creationId xmlns:a16="http://schemas.microsoft.com/office/drawing/2014/main" id="{F8BE6BD1-B2C0-4AE8-A597-2AB06591D559}"/>
              </a:ext>
            </a:extLst>
          </p:cNvPr>
          <p:cNvSpPr>
            <a:spLocks noGrp="1" noChangeArrowheads="1"/>
          </p:cNvSpPr>
          <p:nvPr>
            <p:ph idx="1"/>
          </p:nvPr>
        </p:nvSpPr>
        <p:spPr>
          <a:xfrm>
            <a:off x="899592" y="2476429"/>
            <a:ext cx="7632327" cy="3438525"/>
          </a:xfrm>
        </p:spPr>
        <p:txBody>
          <a:bodyPr>
            <a:normAutofit fontScale="25000" lnSpcReduction="20000"/>
          </a:bodyPr>
          <a:lstStyle/>
          <a:p>
            <a:pPr marL="0" indent="0" eaLnBrk="1" hangingPunct="1">
              <a:lnSpc>
                <a:spcPct val="170000"/>
              </a:lnSpc>
              <a:spcBef>
                <a:spcPts val="0"/>
              </a:spcBef>
              <a:spcAft>
                <a:spcPts val="0"/>
              </a:spcAft>
              <a:buNone/>
            </a:pPr>
            <a:r>
              <a:rPr lang="ro-RO" altLang="en-US" sz="4800" b="1" dirty="0">
                <a:solidFill>
                  <a:srgbClr val="00B0F0"/>
                </a:solidFill>
                <a:latin typeface="Times New Roman" panose="02020603050405020304" pitchFamily="18" charset="0"/>
                <a:cs typeface="Times New Roman" panose="02020603050405020304" pitchFamily="18" charset="0"/>
              </a:rPr>
              <a:t>Tastatura</a:t>
            </a:r>
            <a:r>
              <a:rPr lang="ro-RO" altLang="en-US" sz="4800" b="1" dirty="0">
                <a:latin typeface="Times New Roman" panose="02020603050405020304" pitchFamily="18" charset="0"/>
                <a:cs typeface="Times New Roman" panose="02020603050405020304" pitchFamily="18" charset="0"/>
              </a:rPr>
              <a:t> reprezintă perifericul cel mai utilizat, făcând parte din configurația minimă a oricărui calculator, servind pentru introducerea informațiilor de orice natură (date, programe, comenzi, texte).</a:t>
            </a:r>
          </a:p>
          <a:p>
            <a:pPr marL="0" indent="0" eaLnBrk="1" hangingPunct="1">
              <a:lnSpc>
                <a:spcPct val="170000"/>
              </a:lnSpc>
              <a:spcBef>
                <a:spcPts val="0"/>
              </a:spcBef>
              <a:spcAft>
                <a:spcPts val="0"/>
              </a:spcAft>
              <a:buNone/>
            </a:pPr>
            <a:r>
              <a:rPr lang="ro-RO" altLang="en-US" sz="4800" b="1" dirty="0">
                <a:latin typeface="Times New Roman" panose="02020603050405020304" pitchFamily="18" charset="0"/>
                <a:cs typeface="Times New Roman" panose="02020603050405020304" pitchFamily="18" charset="0"/>
              </a:rPr>
              <a:t>Tastaturile au evoluat odată cu evoluția calculatoarelor, de cele mai divers, spre o standardizare atât a funcțiilor acestora cât și a numărului de taste, a modului de simbolizare și de organizare (dispunere) a acestora. Astfel o tastatură standard, pentru a putea realiza funcțiile pentru care este destinată, dispune de următoarele tipuri de taste:</a:t>
            </a:r>
          </a:p>
          <a:p>
            <a:pPr marL="0" indent="0" eaLnBrk="1" hangingPunct="1">
              <a:lnSpc>
                <a:spcPct val="170000"/>
              </a:lnSpc>
              <a:spcBef>
                <a:spcPts val="0"/>
              </a:spcBef>
              <a:spcAft>
                <a:spcPts val="0"/>
              </a:spcAft>
              <a:buNone/>
            </a:pPr>
            <a:r>
              <a:rPr lang="ro-RO" altLang="en-US" sz="4800" b="1" dirty="0">
                <a:latin typeface="Times New Roman" panose="02020603050405020304" pitchFamily="18" charset="0"/>
                <a:cs typeface="Times New Roman" panose="02020603050405020304" pitchFamily="18" charset="0"/>
              </a:rPr>
              <a:t>1. </a:t>
            </a:r>
            <a:r>
              <a:rPr lang="ro-RO" altLang="en-US" sz="4800" b="1" dirty="0">
                <a:solidFill>
                  <a:srgbClr val="00B0F0"/>
                </a:solidFill>
                <a:latin typeface="Times New Roman" panose="02020603050405020304" pitchFamily="18" charset="0"/>
                <a:cs typeface="Times New Roman" panose="02020603050405020304" pitchFamily="18" charset="0"/>
              </a:rPr>
              <a:t>Taste alfa-numerice</a:t>
            </a:r>
            <a:r>
              <a:rPr lang="ro-RO" altLang="en-US" sz="4800" b="1" dirty="0">
                <a:latin typeface="Times New Roman" panose="02020603050405020304" pitchFamily="18" charset="0"/>
                <a:cs typeface="Times New Roman" panose="02020603050405020304" pitchFamily="18" charset="0"/>
              </a:rPr>
              <a:t>, dispuse în zona centrală a tastaturii servesc pentru introducerea textelor alfa-numerice, a caracterelor speciale </a:t>
            </a:r>
            <a:r>
              <a:rPr lang="ro-RO" altLang="en-US" sz="4800" b="1" dirty="0" err="1">
                <a:latin typeface="Times New Roman" panose="02020603050405020304" pitchFamily="18" charset="0"/>
                <a:cs typeface="Times New Roman" panose="02020603050405020304" pitchFamily="18" charset="0"/>
              </a:rPr>
              <a:t>şi</a:t>
            </a:r>
            <a:r>
              <a:rPr lang="ro-RO" altLang="en-US" sz="4800" b="1" dirty="0">
                <a:latin typeface="Times New Roman" panose="02020603050405020304" pitchFamily="18" charset="0"/>
                <a:cs typeface="Times New Roman" panose="02020603050405020304" pitchFamily="18" charset="0"/>
              </a:rPr>
              <a:t> a unor comenzi (caracterele alfabetice pot fi introduse în format majuscul sau minuscul);</a:t>
            </a:r>
          </a:p>
          <a:p>
            <a:pPr marL="0" indent="0" eaLnBrk="1" hangingPunct="1">
              <a:lnSpc>
                <a:spcPct val="170000"/>
              </a:lnSpc>
              <a:spcBef>
                <a:spcPts val="0"/>
              </a:spcBef>
              <a:spcAft>
                <a:spcPts val="0"/>
              </a:spcAft>
              <a:buNone/>
            </a:pPr>
            <a:r>
              <a:rPr lang="ro-RO" altLang="en-US" sz="4800" b="1" dirty="0">
                <a:latin typeface="Times New Roman" panose="02020603050405020304" pitchFamily="18" charset="0"/>
                <a:cs typeface="Times New Roman" panose="02020603050405020304" pitchFamily="18" charset="0"/>
              </a:rPr>
              <a:t>2. </a:t>
            </a:r>
            <a:r>
              <a:rPr lang="ro-RO" altLang="en-US" sz="4800" b="1" dirty="0">
                <a:solidFill>
                  <a:srgbClr val="00B0F0"/>
                </a:solidFill>
                <a:latin typeface="Times New Roman" panose="02020603050405020304" pitchFamily="18" charset="0"/>
                <a:cs typeface="Times New Roman" panose="02020603050405020304" pitchFamily="18" charset="0"/>
              </a:rPr>
              <a:t>Taste numerice </a:t>
            </a:r>
            <a:r>
              <a:rPr lang="ro-RO" altLang="en-US" sz="4800" b="1" dirty="0">
                <a:latin typeface="Times New Roman" panose="02020603050405020304" pitchFamily="18" charset="0"/>
                <a:cs typeface="Times New Roman" panose="02020603050405020304" pitchFamily="18" charset="0"/>
              </a:rPr>
              <a:t>cu ajutorul cărora se introduc date numerice. Acestea sunt dispuse în două zone: un grup de taste numerotate de la 0-9 dispuse pe un singur rând deasupra tastelor alfabetice </a:t>
            </a:r>
            <a:r>
              <a:rPr lang="ro-RO" altLang="en-US" sz="4800" b="1" dirty="0" err="1">
                <a:latin typeface="Times New Roman" panose="02020603050405020304" pitchFamily="18" charset="0"/>
                <a:cs typeface="Times New Roman" panose="02020603050405020304" pitchFamily="18" charset="0"/>
              </a:rPr>
              <a:t>şi</a:t>
            </a:r>
            <a:r>
              <a:rPr lang="ro-RO" altLang="en-US" sz="4800" b="1" dirty="0">
                <a:latin typeface="Times New Roman" panose="02020603050405020304" pitchFamily="18" charset="0"/>
                <a:cs typeface="Times New Roman" panose="02020603050405020304" pitchFamily="18" charset="0"/>
              </a:rPr>
              <a:t> un alt grup de simbolizate tot cu cifrele 0-9 dar având o dispunere matricială, plasate în partea dreaptă a tastaturii (care sunt utilizate pentru introducerea rapidă a datelor, îndeosebi de către operatorii cu rutină). Unele taste numerice au funcții duble și sunt simbolizate corespunzător. </a:t>
            </a:r>
          </a:p>
          <a:p>
            <a:pPr marL="0" indent="0" eaLnBrk="1" hangingPunct="1">
              <a:lnSpc>
                <a:spcPct val="60000"/>
              </a:lnSpc>
              <a:buNone/>
            </a:pPr>
            <a:endParaRPr lang="ro-RO" alt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C9BFF7BD-3146-4E19-886D-AD6C0686F86F}"/>
              </a:ext>
            </a:extLst>
          </p:cNvPr>
          <p:cNvSpPr>
            <a:spLocks noGrp="1" noChangeArrowheads="1"/>
          </p:cNvSpPr>
          <p:nvPr>
            <p:ph idx="1"/>
          </p:nvPr>
        </p:nvSpPr>
        <p:spPr>
          <a:xfrm>
            <a:off x="900113" y="2348880"/>
            <a:ext cx="7488311" cy="3816424"/>
          </a:xfrm>
        </p:spPr>
        <p:txBody>
          <a:bodyPr>
            <a:noAutofit/>
          </a:bodyPr>
          <a:lstStyle/>
          <a:p>
            <a:pPr marL="0" indent="0" algn="just" eaLnBrk="1" hangingPunct="1">
              <a:lnSpc>
                <a:spcPct val="150000"/>
              </a:lnSpc>
              <a:spcBef>
                <a:spcPts val="0"/>
              </a:spcBef>
              <a:spcAft>
                <a:spcPts val="0"/>
              </a:spcAft>
              <a:buFontTx/>
              <a:buNone/>
            </a:pPr>
            <a:r>
              <a:rPr lang="ro-RO" altLang="ro-RO" sz="1100" dirty="0">
                <a:latin typeface="Arial" panose="020B0604020202020204" pitchFamily="34" charset="0"/>
                <a:cs typeface="Arial" panose="020B0604020202020204" pitchFamily="34" charset="0"/>
              </a:rPr>
              <a:t>3. </a:t>
            </a:r>
            <a:r>
              <a:rPr lang="ro-RO" altLang="ro-RO" sz="1100" b="1" dirty="0">
                <a:solidFill>
                  <a:srgbClr val="00B0F0"/>
                </a:solidFill>
                <a:latin typeface="Arial" panose="020B0604020202020204" pitchFamily="34" charset="0"/>
                <a:cs typeface="Arial" panose="020B0604020202020204" pitchFamily="34" charset="0"/>
              </a:rPr>
              <a:t>Taste </a:t>
            </a:r>
            <a:r>
              <a:rPr lang="ro-RO" altLang="ro-RO" sz="1100" b="1" dirty="0" err="1">
                <a:solidFill>
                  <a:srgbClr val="00B0F0"/>
                </a:solidFill>
                <a:latin typeface="Arial" panose="020B0604020202020204" pitchFamily="34" charset="0"/>
                <a:cs typeface="Arial" panose="020B0604020202020204" pitchFamily="34" charset="0"/>
              </a:rPr>
              <a:t>funcţionale</a:t>
            </a:r>
            <a:r>
              <a:rPr lang="ro-RO" altLang="ro-RO" sz="1100" b="1" dirty="0">
                <a:solidFill>
                  <a:srgbClr val="00B0F0"/>
                </a:solidFill>
                <a:latin typeface="Arial" panose="020B0604020202020204" pitchFamily="34" charset="0"/>
                <a:cs typeface="Arial" panose="020B0604020202020204" pitchFamily="34" charset="0"/>
              </a:rPr>
              <a:t> </a:t>
            </a:r>
            <a:r>
              <a:rPr lang="ro-RO" altLang="ro-RO" sz="1100" dirty="0">
                <a:latin typeface="Arial" panose="020B0604020202020204" pitchFamily="34" charset="0"/>
                <a:cs typeface="Arial" panose="020B0604020202020204" pitchFamily="34" charset="0"/>
              </a:rPr>
              <a:t>simbolizate cu F1, F2, … F12, servesc pentru activarea unor </a:t>
            </a:r>
            <a:r>
              <a:rPr lang="ro-RO" altLang="ro-RO" sz="1100" dirty="0" err="1">
                <a:latin typeface="Arial" panose="020B0604020202020204" pitchFamily="34" charset="0"/>
                <a:cs typeface="Arial" panose="020B0604020202020204" pitchFamily="34" charset="0"/>
              </a:rPr>
              <a:t>funcţii</a:t>
            </a:r>
            <a:r>
              <a:rPr lang="ro-RO" altLang="ro-RO" sz="1100" dirty="0">
                <a:latin typeface="Arial" panose="020B0604020202020204" pitchFamily="34" charset="0"/>
                <a:cs typeface="Arial" panose="020B0604020202020204" pitchFamily="34" charset="0"/>
              </a:rPr>
              <a:t>, a unor grupe de comenzi etc. De </a:t>
            </a:r>
            <a:r>
              <a:rPr lang="ro-RO" altLang="ro-RO" sz="1100" dirty="0" err="1">
                <a:latin typeface="Arial" panose="020B0604020202020204" pitchFamily="34" charset="0"/>
                <a:cs typeface="Arial" panose="020B0604020202020204" pitchFamily="34" charset="0"/>
              </a:rPr>
              <a:t>reţinut</a:t>
            </a:r>
            <a:r>
              <a:rPr lang="ro-RO" altLang="ro-RO" sz="1100" dirty="0">
                <a:latin typeface="Arial" panose="020B0604020202020204" pitchFamily="34" charset="0"/>
                <a:cs typeface="Arial" panose="020B0604020202020204" pitchFamily="34" charset="0"/>
              </a:rPr>
              <a:t> că aceste taste (majoritatea) îndeplinesc </a:t>
            </a:r>
            <a:r>
              <a:rPr lang="ro-RO" altLang="ro-RO" sz="1100" dirty="0" err="1">
                <a:latin typeface="Arial" panose="020B0604020202020204" pitchFamily="34" charset="0"/>
                <a:cs typeface="Arial" panose="020B0604020202020204" pitchFamily="34" charset="0"/>
              </a:rPr>
              <a:t>funcţii</a:t>
            </a:r>
            <a:r>
              <a:rPr lang="ro-RO" altLang="ro-RO" sz="1100" dirty="0">
                <a:latin typeface="Arial" panose="020B0604020202020204" pitchFamily="34" charset="0"/>
                <a:cs typeface="Arial" panose="020B0604020202020204" pitchFamily="34" charset="0"/>
              </a:rPr>
              <a:t> specifice programului sau sistemului de programe ce se execută la un moment dat, iar unele îndeplinesc </a:t>
            </a:r>
            <a:r>
              <a:rPr lang="ro-RO" altLang="ro-RO" sz="1100" dirty="0" err="1">
                <a:latin typeface="Arial" panose="020B0604020202020204" pitchFamily="34" charset="0"/>
                <a:cs typeface="Arial" panose="020B0604020202020204" pitchFamily="34" charset="0"/>
              </a:rPr>
              <a:t>funcţii</a:t>
            </a:r>
            <a:r>
              <a:rPr lang="ro-RO" altLang="ro-RO" sz="1100" dirty="0">
                <a:latin typeface="Arial" panose="020B0604020202020204" pitchFamily="34" charset="0"/>
                <a:cs typeface="Arial" panose="020B0604020202020204" pitchFamily="34" charset="0"/>
              </a:rPr>
              <a:t> programate de utilizator.</a:t>
            </a:r>
          </a:p>
          <a:p>
            <a:pPr marL="0" indent="0" algn="just" eaLnBrk="1" hangingPunct="1">
              <a:lnSpc>
                <a:spcPct val="150000"/>
              </a:lnSpc>
              <a:spcBef>
                <a:spcPts val="0"/>
              </a:spcBef>
              <a:spcAft>
                <a:spcPts val="0"/>
              </a:spcAft>
              <a:buFontTx/>
              <a:buNone/>
            </a:pPr>
            <a:r>
              <a:rPr lang="ro-RO" altLang="ro-RO" sz="1100" dirty="0">
                <a:latin typeface="Arial" panose="020B0604020202020204" pitchFamily="34" charset="0"/>
                <a:cs typeface="Arial" panose="020B0604020202020204" pitchFamily="34" charset="0"/>
              </a:rPr>
              <a:t>4. </a:t>
            </a:r>
            <a:r>
              <a:rPr lang="ro-RO" altLang="ro-RO" sz="1100" b="1" dirty="0">
                <a:solidFill>
                  <a:srgbClr val="00B0F0"/>
                </a:solidFill>
                <a:latin typeface="Arial" panose="020B0604020202020204" pitchFamily="34" charset="0"/>
                <a:cs typeface="Arial" panose="020B0604020202020204" pitchFamily="34" charset="0"/>
              </a:rPr>
              <a:t>Taste pentru deplasarea cursorului </a:t>
            </a:r>
            <a:r>
              <a:rPr lang="ro-RO" altLang="ro-RO" sz="1100" b="1" dirty="0" err="1">
                <a:solidFill>
                  <a:srgbClr val="00B0F0"/>
                </a:solidFill>
                <a:latin typeface="Arial" panose="020B0604020202020204" pitchFamily="34" charset="0"/>
                <a:cs typeface="Arial" panose="020B0604020202020204" pitchFamily="34" charset="0"/>
              </a:rPr>
              <a:t>şi</a:t>
            </a:r>
            <a:r>
              <a:rPr lang="ro-RO" altLang="ro-RO" sz="1100" b="1" dirty="0">
                <a:solidFill>
                  <a:srgbClr val="00B0F0"/>
                </a:solidFill>
                <a:latin typeface="Arial" panose="020B0604020202020204" pitchFamily="34" charset="0"/>
                <a:cs typeface="Arial" panose="020B0604020202020204" pitchFamily="34" charset="0"/>
              </a:rPr>
              <a:t> a textului pe ecran </a:t>
            </a:r>
            <a:r>
              <a:rPr lang="ro-RO" altLang="ro-RO" sz="1100" dirty="0">
                <a:latin typeface="Arial" panose="020B0604020202020204" pitchFamily="34" charset="0"/>
                <a:cs typeface="Arial" panose="020B0604020202020204" pitchFamily="34" charset="0"/>
              </a:rPr>
              <a:t>care grupează tastele cu </a:t>
            </a:r>
            <a:r>
              <a:rPr lang="ro-RO" altLang="ro-RO" sz="1100" dirty="0" err="1">
                <a:latin typeface="Arial" panose="020B0604020202020204" pitchFamily="34" charset="0"/>
                <a:cs typeface="Arial" panose="020B0604020202020204" pitchFamily="34" charset="0"/>
              </a:rPr>
              <a:t>săgeţi</a:t>
            </a:r>
            <a:r>
              <a:rPr lang="ro-RO" altLang="ro-RO" sz="1100" dirty="0">
                <a:latin typeface="Arial" panose="020B0604020202020204" pitchFamily="34" charset="0"/>
                <a:cs typeface="Arial" panose="020B0604020202020204" pitchFamily="34" charset="0"/>
              </a:rPr>
              <a:t> (),  tasta TAB () </a:t>
            </a:r>
            <a:r>
              <a:rPr lang="ro-RO" altLang="ro-RO" sz="1100" dirty="0" err="1">
                <a:latin typeface="Arial" panose="020B0604020202020204" pitchFamily="34" charset="0"/>
                <a:cs typeface="Arial" panose="020B0604020202020204" pitchFamily="34" charset="0"/>
              </a:rPr>
              <a:t>şi</a:t>
            </a:r>
            <a:r>
              <a:rPr lang="ro-RO" altLang="ro-RO" sz="1100" dirty="0">
                <a:latin typeface="Arial" panose="020B0604020202020204" pitchFamily="34" charset="0"/>
                <a:cs typeface="Arial" panose="020B0604020202020204" pitchFamily="34" charset="0"/>
              </a:rPr>
              <a:t> tastele următoare</a:t>
            </a:r>
            <a:r>
              <a:rPr lang="ro-RO" altLang="ro-RO" sz="1100" dirty="0">
                <a:solidFill>
                  <a:srgbClr val="00B0F0"/>
                </a:solidFill>
                <a:latin typeface="Arial" panose="020B0604020202020204" pitchFamily="34" charset="0"/>
                <a:cs typeface="Arial" panose="020B0604020202020204" pitchFamily="34" charset="0"/>
              </a:rPr>
              <a:t>:</a:t>
            </a:r>
            <a:r>
              <a:rPr lang="en-US" altLang="ro-RO" sz="1100" dirty="0">
                <a:solidFill>
                  <a:srgbClr val="00B0F0"/>
                </a:solidFill>
                <a:latin typeface="Arial" panose="020B0604020202020204" pitchFamily="34" charset="0"/>
                <a:cs typeface="Arial" panose="020B0604020202020204" pitchFamily="34" charset="0"/>
              </a:rPr>
              <a:t>  </a:t>
            </a:r>
            <a:r>
              <a:rPr lang="ro-RO" altLang="ro-RO" sz="1100" b="1" dirty="0" err="1">
                <a:solidFill>
                  <a:srgbClr val="00B0F0"/>
                </a:solidFill>
                <a:latin typeface="Arial" panose="020B0604020202020204" pitchFamily="34" charset="0"/>
                <a:cs typeface="Arial" panose="020B0604020202020204" pitchFamily="34" charset="0"/>
              </a:rPr>
              <a:t>PgDn</a:t>
            </a:r>
            <a:r>
              <a:rPr lang="en-US" altLang="ro-RO" sz="1100" b="1" dirty="0">
                <a:solidFill>
                  <a:srgbClr val="00B0F0"/>
                </a:solidFill>
                <a:latin typeface="Arial" panose="020B0604020202020204" pitchFamily="34" charset="0"/>
                <a:cs typeface="Arial" panose="020B0604020202020204" pitchFamily="34" charset="0"/>
              </a:rPr>
              <a:t>,</a:t>
            </a:r>
            <a:r>
              <a:rPr lang="en-US" altLang="ro-RO" sz="1100" dirty="0">
                <a:solidFill>
                  <a:srgbClr val="00B0F0"/>
                </a:solidFill>
                <a:latin typeface="Arial" panose="020B0604020202020204" pitchFamily="34" charset="0"/>
                <a:cs typeface="Arial" panose="020B0604020202020204" pitchFamily="34" charset="0"/>
              </a:rPr>
              <a:t> </a:t>
            </a:r>
            <a:r>
              <a:rPr lang="ro-RO" altLang="ro-RO" sz="1100" b="1" dirty="0" err="1">
                <a:solidFill>
                  <a:srgbClr val="00B0F0"/>
                </a:solidFill>
                <a:latin typeface="Arial" panose="020B0604020202020204" pitchFamily="34" charset="0"/>
                <a:cs typeface="Arial" panose="020B0604020202020204" pitchFamily="34" charset="0"/>
              </a:rPr>
              <a:t>PgUp</a:t>
            </a:r>
            <a:r>
              <a:rPr lang="en-US" altLang="ro-RO" sz="1100" b="1" dirty="0">
                <a:solidFill>
                  <a:srgbClr val="00B0F0"/>
                </a:solidFill>
                <a:latin typeface="Arial" panose="020B0604020202020204" pitchFamily="34" charset="0"/>
                <a:cs typeface="Arial" panose="020B0604020202020204" pitchFamily="34" charset="0"/>
              </a:rPr>
              <a:t>,</a:t>
            </a:r>
            <a:r>
              <a:rPr lang="ro-RO" altLang="ro-RO" sz="1100" dirty="0">
                <a:solidFill>
                  <a:srgbClr val="00B0F0"/>
                </a:solidFill>
                <a:latin typeface="Arial" panose="020B0604020202020204" pitchFamily="34" charset="0"/>
                <a:cs typeface="Arial" panose="020B0604020202020204" pitchFamily="34" charset="0"/>
              </a:rPr>
              <a:t> </a:t>
            </a:r>
            <a:r>
              <a:rPr lang="ro-RO" altLang="ro-RO" sz="1100" b="1" dirty="0">
                <a:solidFill>
                  <a:srgbClr val="00B0F0"/>
                </a:solidFill>
                <a:latin typeface="Arial" panose="020B0604020202020204" pitchFamily="34" charset="0"/>
                <a:cs typeface="Arial" panose="020B0604020202020204" pitchFamily="34" charset="0"/>
              </a:rPr>
              <a:t>HOME</a:t>
            </a:r>
            <a:r>
              <a:rPr lang="en-US" altLang="ro-RO" sz="1100" b="1" dirty="0">
                <a:solidFill>
                  <a:srgbClr val="00B0F0"/>
                </a:solidFill>
                <a:latin typeface="Arial" panose="020B0604020202020204" pitchFamily="34" charset="0"/>
                <a:cs typeface="Arial" panose="020B0604020202020204" pitchFamily="34" charset="0"/>
              </a:rPr>
              <a:t>,</a:t>
            </a:r>
            <a:r>
              <a:rPr lang="ro-RO" altLang="ro-RO" sz="1100" b="1" dirty="0">
                <a:solidFill>
                  <a:srgbClr val="00B0F0"/>
                </a:solidFill>
                <a:latin typeface="Arial" panose="020B0604020202020204" pitchFamily="34" charset="0"/>
                <a:cs typeface="Arial" panose="020B0604020202020204" pitchFamily="34" charset="0"/>
              </a:rPr>
              <a:t> END.</a:t>
            </a:r>
          </a:p>
          <a:p>
            <a:pPr marL="0" indent="0" algn="just" eaLnBrk="1" hangingPunct="1">
              <a:lnSpc>
                <a:spcPct val="150000"/>
              </a:lnSpc>
              <a:spcBef>
                <a:spcPts val="0"/>
              </a:spcBef>
              <a:spcAft>
                <a:spcPts val="0"/>
              </a:spcAft>
              <a:buFontTx/>
              <a:buNone/>
            </a:pPr>
            <a:r>
              <a:rPr lang="ro-RO" altLang="ro-RO" sz="1100" dirty="0">
                <a:latin typeface="Arial" panose="020B0604020202020204" pitchFamily="34" charset="0"/>
                <a:cs typeface="Arial" panose="020B0604020202020204" pitchFamily="34" charset="0"/>
              </a:rPr>
              <a:t>5. </a:t>
            </a:r>
            <a:r>
              <a:rPr lang="ro-RO" altLang="ro-RO" sz="1100" b="1" dirty="0">
                <a:solidFill>
                  <a:srgbClr val="00B0F0"/>
                </a:solidFill>
                <a:latin typeface="Arial" panose="020B0604020202020204" pitchFamily="34" charset="0"/>
                <a:cs typeface="Arial" panose="020B0604020202020204" pitchFamily="34" charset="0"/>
              </a:rPr>
              <a:t>Taste pentru schimbarea </a:t>
            </a:r>
            <a:r>
              <a:rPr lang="ro-RO" altLang="ro-RO" sz="1100" b="1" dirty="0" err="1">
                <a:solidFill>
                  <a:srgbClr val="00B0F0"/>
                </a:solidFill>
                <a:latin typeface="Arial" panose="020B0604020202020204" pitchFamily="34" charset="0"/>
                <a:cs typeface="Arial" panose="020B0604020202020204" pitchFamily="34" charset="0"/>
              </a:rPr>
              <a:t>funcţiilor</a:t>
            </a:r>
            <a:r>
              <a:rPr lang="ro-RO" altLang="ro-RO" sz="1100" b="1" dirty="0">
                <a:solidFill>
                  <a:srgbClr val="00B0F0"/>
                </a:solidFill>
                <a:latin typeface="Arial" panose="020B0604020202020204" pitchFamily="34" charset="0"/>
                <a:cs typeface="Arial" panose="020B0604020202020204" pitchFamily="34" charset="0"/>
              </a:rPr>
              <a:t> altor taste sau generarea unor</a:t>
            </a:r>
            <a:r>
              <a:rPr lang="en-US" altLang="ro-RO" sz="1100" b="1" dirty="0">
                <a:solidFill>
                  <a:srgbClr val="00B0F0"/>
                </a:solidFill>
                <a:latin typeface="Arial" panose="020B0604020202020204" pitchFamily="34" charset="0"/>
                <a:cs typeface="Arial" panose="020B0604020202020204" pitchFamily="34" charset="0"/>
              </a:rPr>
              <a:t> </a:t>
            </a:r>
            <a:r>
              <a:rPr lang="ro-RO" altLang="ro-RO" sz="1100" b="1" dirty="0">
                <a:solidFill>
                  <a:srgbClr val="00B0F0"/>
                </a:solidFill>
                <a:latin typeface="Arial" panose="020B0604020202020204" pitchFamily="34" charset="0"/>
                <a:cs typeface="Arial" panose="020B0604020202020204" pitchFamily="34" charset="0"/>
              </a:rPr>
              <a:t>comenzi:</a:t>
            </a:r>
            <a:r>
              <a:rPr lang="en-US" altLang="ro-RO" sz="1100" b="1" dirty="0">
                <a:solidFill>
                  <a:srgbClr val="00B0F0"/>
                </a:solidFill>
                <a:latin typeface="Arial" panose="020B0604020202020204" pitchFamily="34" charset="0"/>
                <a:cs typeface="Arial" panose="020B0604020202020204" pitchFamily="34" charset="0"/>
              </a:rPr>
              <a:t> </a:t>
            </a:r>
            <a:r>
              <a:rPr lang="ro-RO" altLang="ro-RO" sz="1100" b="1" dirty="0">
                <a:solidFill>
                  <a:srgbClr val="00B0F0"/>
                </a:solidFill>
                <a:latin typeface="Arial" panose="020B0604020202020204" pitchFamily="34" charset="0"/>
                <a:cs typeface="Arial" panose="020B0604020202020204" pitchFamily="34" charset="0"/>
              </a:rPr>
              <a:t>CAPS-LOCK</a:t>
            </a:r>
            <a:r>
              <a:rPr lang="ro-RO" altLang="ro-RO" sz="1100" dirty="0">
                <a:solidFill>
                  <a:srgbClr val="00B0F0"/>
                </a:solidFill>
                <a:latin typeface="Arial" panose="020B0604020202020204" pitchFamily="34" charset="0"/>
                <a:cs typeface="Arial" panose="020B0604020202020204" pitchFamily="34" charset="0"/>
              </a:rPr>
              <a:t> </a:t>
            </a:r>
            <a:r>
              <a:rPr lang="ro-RO" altLang="ro-RO" sz="1100" b="1" dirty="0">
                <a:solidFill>
                  <a:srgbClr val="00B0F0"/>
                </a:solidFill>
                <a:latin typeface="Arial" panose="020B0604020202020204" pitchFamily="34" charset="0"/>
                <a:cs typeface="Arial" panose="020B0604020202020204" pitchFamily="34" charset="0"/>
              </a:rPr>
              <a:t>SHIFT</a:t>
            </a:r>
            <a:r>
              <a:rPr lang="en-US" altLang="ro-RO" sz="1100" dirty="0">
                <a:solidFill>
                  <a:srgbClr val="00B0F0"/>
                </a:solidFill>
                <a:latin typeface="Arial" panose="020B0604020202020204" pitchFamily="34" charset="0"/>
                <a:cs typeface="Arial" panose="020B0604020202020204" pitchFamily="34" charset="0"/>
              </a:rPr>
              <a:t> </a:t>
            </a:r>
            <a:r>
              <a:rPr lang="ro-RO" altLang="ro-RO" sz="1100" b="1" dirty="0">
                <a:solidFill>
                  <a:srgbClr val="00B0F0"/>
                </a:solidFill>
                <a:latin typeface="Arial" panose="020B0604020202020204" pitchFamily="34" charset="0"/>
                <a:cs typeface="Arial" panose="020B0604020202020204" pitchFamily="34" charset="0"/>
              </a:rPr>
              <a:t>ALT</a:t>
            </a:r>
            <a:r>
              <a:rPr lang="en-US" altLang="ro-RO" sz="1100" dirty="0">
                <a:solidFill>
                  <a:srgbClr val="00B0F0"/>
                </a:solidFill>
                <a:latin typeface="Arial" panose="020B0604020202020204" pitchFamily="34" charset="0"/>
                <a:cs typeface="Arial" panose="020B0604020202020204" pitchFamily="34" charset="0"/>
              </a:rPr>
              <a:t> </a:t>
            </a:r>
            <a:r>
              <a:rPr lang="ro-RO" altLang="ro-RO" sz="1100" b="1" dirty="0">
                <a:solidFill>
                  <a:srgbClr val="00B0F0"/>
                </a:solidFill>
                <a:latin typeface="Arial" panose="020B0604020202020204" pitchFamily="34" charset="0"/>
                <a:cs typeface="Arial" panose="020B0604020202020204" pitchFamily="34" charset="0"/>
              </a:rPr>
              <a:t>CTRL</a:t>
            </a:r>
            <a:r>
              <a:rPr lang="en-US" altLang="ro-RO" sz="1100" dirty="0">
                <a:solidFill>
                  <a:srgbClr val="00B0F0"/>
                </a:solidFill>
                <a:latin typeface="Arial" panose="020B0604020202020204" pitchFamily="34" charset="0"/>
                <a:cs typeface="Arial" panose="020B0604020202020204" pitchFamily="34" charset="0"/>
              </a:rPr>
              <a:t> </a:t>
            </a:r>
          </a:p>
          <a:p>
            <a:pPr marL="0" indent="0" algn="just" eaLnBrk="1" hangingPunct="1">
              <a:lnSpc>
                <a:spcPct val="150000"/>
              </a:lnSpc>
              <a:spcBef>
                <a:spcPts val="0"/>
              </a:spcBef>
              <a:spcAft>
                <a:spcPts val="0"/>
              </a:spcAft>
              <a:buFontTx/>
              <a:buNone/>
            </a:pPr>
            <a:r>
              <a:rPr lang="ro-RO" altLang="ro-RO" sz="1100" dirty="0">
                <a:latin typeface="Arial" panose="020B0604020202020204" pitchFamily="34" charset="0"/>
                <a:cs typeface="Arial" panose="020B0604020202020204" pitchFamily="34" charset="0"/>
              </a:rPr>
              <a:t>6. </a:t>
            </a:r>
            <a:r>
              <a:rPr lang="ro-RO" altLang="ro-RO" sz="1100" b="1" dirty="0">
                <a:solidFill>
                  <a:srgbClr val="00B0F0"/>
                </a:solidFill>
                <a:latin typeface="Arial" panose="020B0604020202020204" pitchFamily="34" charset="0"/>
                <a:cs typeface="Arial" panose="020B0604020202020204" pitchFamily="34" charset="0"/>
              </a:rPr>
              <a:t>Taste pentru control </a:t>
            </a:r>
            <a:r>
              <a:rPr lang="ro-RO" altLang="ro-RO" sz="1100" b="1" dirty="0" err="1">
                <a:solidFill>
                  <a:srgbClr val="00B0F0"/>
                </a:solidFill>
                <a:latin typeface="Arial" panose="020B0604020202020204" pitchFamily="34" charset="0"/>
                <a:cs typeface="Arial" panose="020B0604020202020204" pitchFamily="34" charset="0"/>
              </a:rPr>
              <a:t>şi</a:t>
            </a:r>
            <a:r>
              <a:rPr lang="ro-RO" altLang="ro-RO" sz="1100" b="1" dirty="0">
                <a:solidFill>
                  <a:srgbClr val="00B0F0"/>
                </a:solidFill>
                <a:latin typeface="Arial" panose="020B0604020202020204" pitchFamily="34" charset="0"/>
                <a:cs typeface="Arial" panose="020B0604020202020204" pitchFamily="34" charset="0"/>
              </a:rPr>
              <a:t> </a:t>
            </a:r>
            <a:r>
              <a:rPr lang="ro-RO" altLang="ro-RO" sz="1100" b="1" dirty="0" err="1">
                <a:solidFill>
                  <a:srgbClr val="00B0F0"/>
                </a:solidFill>
                <a:latin typeface="Arial" panose="020B0604020202020204" pitchFamily="34" charset="0"/>
                <a:cs typeface="Arial" panose="020B0604020202020204" pitchFamily="34" charset="0"/>
              </a:rPr>
              <a:t>corecţie</a:t>
            </a:r>
            <a:endParaRPr lang="ro-RO" altLang="ro-RO" sz="1100" b="1" dirty="0">
              <a:solidFill>
                <a:srgbClr val="00B0F0"/>
              </a:solidFill>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Tx/>
              <a:buNone/>
            </a:pPr>
            <a:r>
              <a:rPr lang="ro-RO" altLang="ro-RO" sz="1100" dirty="0">
                <a:latin typeface="Arial" panose="020B0604020202020204" pitchFamily="34" charset="0"/>
                <a:cs typeface="Arial" panose="020B0604020202020204" pitchFamily="34" charset="0"/>
              </a:rPr>
              <a:t>        Din această categorie fac parte tastele care servesc pentru </a:t>
            </a:r>
            <a:r>
              <a:rPr lang="ro-RO" altLang="ro-RO" sz="1100" dirty="0" err="1">
                <a:latin typeface="Arial" panose="020B0604020202020204" pitchFamily="34" charset="0"/>
                <a:cs typeface="Arial" panose="020B0604020202020204" pitchFamily="34" charset="0"/>
              </a:rPr>
              <a:t>corecţii</a:t>
            </a:r>
            <a:r>
              <a:rPr lang="ro-RO" altLang="ro-RO" sz="1100" dirty="0">
                <a:latin typeface="Arial" panose="020B0604020202020204" pitchFamily="34" charset="0"/>
                <a:cs typeface="Arial" panose="020B0604020202020204" pitchFamily="34" charset="0"/>
              </a:rPr>
              <a:t> într-un text </a:t>
            </a:r>
            <a:r>
              <a:rPr lang="ro-RO" altLang="ro-RO" sz="1100" dirty="0" err="1">
                <a:latin typeface="Arial" panose="020B0604020202020204" pitchFamily="34" charset="0"/>
                <a:cs typeface="Arial" panose="020B0604020202020204" pitchFamily="34" charset="0"/>
              </a:rPr>
              <a:t>afişat</a:t>
            </a:r>
            <a:r>
              <a:rPr lang="ro-RO" altLang="ro-RO" sz="1100" dirty="0">
                <a:latin typeface="Arial" panose="020B0604020202020204" pitchFamily="34" charset="0"/>
                <a:cs typeface="Arial" panose="020B0604020202020204" pitchFamily="34" charset="0"/>
              </a:rPr>
              <a:t> </a:t>
            </a:r>
          </a:p>
          <a:p>
            <a:pPr marL="0" indent="0" algn="just" eaLnBrk="1" hangingPunct="1">
              <a:lnSpc>
                <a:spcPct val="150000"/>
              </a:lnSpc>
              <a:spcBef>
                <a:spcPts val="0"/>
              </a:spcBef>
              <a:spcAft>
                <a:spcPts val="0"/>
              </a:spcAft>
              <a:buFontTx/>
              <a:buNone/>
            </a:pPr>
            <a:r>
              <a:rPr lang="ro-RO" altLang="ro-RO" sz="1100" dirty="0">
                <a:latin typeface="Arial" panose="020B0604020202020204" pitchFamily="34" charset="0"/>
                <a:cs typeface="Arial" panose="020B0604020202020204" pitchFamily="34" charset="0"/>
              </a:rPr>
              <a:t>sau pentru controlul unor </a:t>
            </a:r>
            <a:r>
              <a:rPr lang="ro-RO" altLang="ro-RO" sz="1100" dirty="0" err="1">
                <a:latin typeface="Arial" panose="020B0604020202020204" pitchFamily="34" charset="0"/>
                <a:cs typeface="Arial" panose="020B0604020202020204" pitchFamily="34" charset="0"/>
              </a:rPr>
              <a:t>funcţii</a:t>
            </a:r>
            <a:r>
              <a:rPr lang="ro-RO" altLang="ro-RO" sz="1100" dirty="0">
                <a:latin typeface="Arial" panose="020B0604020202020204" pitchFamily="34" charset="0"/>
                <a:cs typeface="Arial" panose="020B0604020202020204" pitchFamily="34" charset="0"/>
              </a:rPr>
              <a:t> ale sistemului cum sunt:</a:t>
            </a:r>
            <a:r>
              <a:rPr lang="en-US" altLang="ro-RO" sz="1100" dirty="0">
                <a:latin typeface="Arial" panose="020B0604020202020204" pitchFamily="34" charset="0"/>
                <a:cs typeface="Arial" panose="020B0604020202020204" pitchFamily="34" charset="0"/>
              </a:rPr>
              <a:t> </a:t>
            </a:r>
            <a:endParaRPr lang="ro-RO" altLang="ro-RO" sz="1100" dirty="0">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 typeface="Arial" panose="020B0604020202020204" pitchFamily="34" charset="0"/>
              <a:buChar char="•"/>
            </a:pPr>
            <a:r>
              <a:rPr lang="ro-RO" altLang="ro-RO" sz="1100" b="1" dirty="0">
                <a:solidFill>
                  <a:srgbClr val="00B0F0"/>
                </a:solidFill>
                <a:latin typeface="Arial" panose="020B0604020202020204" pitchFamily="34" charset="0"/>
                <a:cs typeface="Arial" panose="020B0604020202020204" pitchFamily="34" charset="0"/>
              </a:rPr>
              <a:t>PAUSE/BREAK</a:t>
            </a:r>
          </a:p>
          <a:p>
            <a:pPr marL="0" indent="0" algn="just" eaLnBrk="1" hangingPunct="1">
              <a:lnSpc>
                <a:spcPct val="150000"/>
              </a:lnSpc>
              <a:spcBef>
                <a:spcPts val="0"/>
              </a:spcBef>
              <a:spcAft>
                <a:spcPts val="0"/>
              </a:spcAft>
              <a:buFont typeface="Arial" panose="020B0604020202020204" pitchFamily="34" charset="0"/>
              <a:buChar char="•"/>
            </a:pPr>
            <a:r>
              <a:rPr lang="ro-RO" altLang="ro-RO" sz="1100" b="1" dirty="0">
                <a:solidFill>
                  <a:srgbClr val="00B0F0"/>
                </a:solidFill>
                <a:latin typeface="Arial" panose="020B0604020202020204" pitchFamily="34" charset="0"/>
                <a:cs typeface="Arial" panose="020B0604020202020204" pitchFamily="34" charset="0"/>
              </a:rPr>
              <a:t>PRINT-SCRN</a:t>
            </a:r>
          </a:p>
          <a:p>
            <a:pPr marL="0" indent="0" algn="just" eaLnBrk="1" hangingPunct="1">
              <a:lnSpc>
                <a:spcPct val="150000"/>
              </a:lnSpc>
              <a:spcBef>
                <a:spcPts val="0"/>
              </a:spcBef>
              <a:spcAft>
                <a:spcPts val="0"/>
              </a:spcAft>
              <a:buFont typeface="Arial" panose="020B0604020202020204" pitchFamily="34" charset="0"/>
              <a:buChar char="•"/>
            </a:pPr>
            <a:r>
              <a:rPr lang="ro-RO" altLang="ro-RO" sz="1100" b="1" dirty="0">
                <a:solidFill>
                  <a:srgbClr val="00B0F0"/>
                </a:solidFill>
                <a:latin typeface="Arial" panose="020B0604020202020204" pitchFamily="34" charset="0"/>
                <a:cs typeface="Arial" panose="020B0604020202020204" pitchFamily="34" charset="0"/>
              </a:rPr>
              <a:t>ENTER                           </a:t>
            </a:r>
          </a:p>
          <a:p>
            <a:pPr marL="0" indent="0" algn="just" eaLnBrk="1" hangingPunct="1">
              <a:lnSpc>
                <a:spcPct val="150000"/>
              </a:lnSpc>
              <a:spcBef>
                <a:spcPts val="0"/>
              </a:spcBef>
              <a:spcAft>
                <a:spcPts val="0"/>
              </a:spcAft>
              <a:buFont typeface="Arial" panose="020B0604020202020204" pitchFamily="34" charset="0"/>
              <a:buChar char="•"/>
            </a:pPr>
            <a:r>
              <a:rPr lang="ro-RO" altLang="ro-RO" sz="1100" b="1" dirty="0">
                <a:solidFill>
                  <a:srgbClr val="00B0F0"/>
                </a:solidFill>
                <a:latin typeface="Arial" panose="020B0604020202020204" pitchFamily="34" charset="0"/>
                <a:cs typeface="Arial" panose="020B0604020202020204" pitchFamily="34" charset="0"/>
              </a:rPr>
              <a:t>INSERT</a:t>
            </a:r>
          </a:p>
          <a:p>
            <a:pPr marL="0" indent="0" algn="just" eaLnBrk="1" hangingPunct="1">
              <a:lnSpc>
                <a:spcPct val="150000"/>
              </a:lnSpc>
              <a:spcBef>
                <a:spcPts val="0"/>
              </a:spcBef>
              <a:spcAft>
                <a:spcPts val="0"/>
              </a:spcAft>
              <a:buFont typeface="Arial" panose="020B0604020202020204" pitchFamily="34" charset="0"/>
              <a:buChar char="•"/>
            </a:pPr>
            <a:r>
              <a:rPr lang="ro-RO" altLang="ro-RO" sz="1100" b="1" dirty="0">
                <a:solidFill>
                  <a:srgbClr val="00B0F0"/>
                </a:solidFill>
                <a:latin typeface="Arial" panose="020B0604020202020204" pitchFamily="34" charset="0"/>
                <a:cs typeface="Arial" panose="020B0604020202020204" pitchFamily="34" charset="0"/>
              </a:rPr>
              <a:t>DEL</a:t>
            </a:r>
          </a:p>
          <a:p>
            <a:pPr marL="0" indent="0" algn="just" eaLnBrk="1" hangingPunct="1">
              <a:lnSpc>
                <a:spcPct val="150000"/>
              </a:lnSpc>
              <a:spcBef>
                <a:spcPts val="0"/>
              </a:spcBef>
              <a:spcAft>
                <a:spcPts val="0"/>
              </a:spcAft>
              <a:buFont typeface="Arial" panose="020B0604020202020204" pitchFamily="34" charset="0"/>
              <a:buChar char="•"/>
            </a:pPr>
            <a:r>
              <a:rPr lang="ro-RO" altLang="ro-RO" sz="1100" b="1" dirty="0">
                <a:solidFill>
                  <a:srgbClr val="00B0F0"/>
                </a:solidFill>
                <a:latin typeface="Arial" panose="020B0604020202020204" pitchFamily="34" charset="0"/>
                <a:cs typeface="Arial" panose="020B0604020202020204" pitchFamily="34" charset="0"/>
              </a:rPr>
              <a:t>BACKSPACE.</a:t>
            </a:r>
            <a:endParaRPr lang="ro-RO" altLang="ro-RO" sz="1100" dirty="0">
              <a:solidFill>
                <a:srgbClr val="00B0F0"/>
              </a:solidFill>
              <a:latin typeface="Arial" panose="020B0604020202020204" pitchFamily="34" charset="0"/>
              <a:cs typeface="Arial" panose="020B0604020202020204" pitchFamily="34" charset="0"/>
            </a:endParaRPr>
          </a:p>
        </p:txBody>
      </p:sp>
      <p:pic>
        <p:nvPicPr>
          <p:cNvPr id="20485" name="Picture 5" descr="descărcare (2)">
            <a:extLst>
              <a:ext uri="{FF2B5EF4-FFF2-40B4-BE49-F238E27FC236}">
                <a16:creationId xmlns:a16="http://schemas.microsoft.com/office/drawing/2014/main" id="{1061543F-E4AB-4A02-B0B6-6D154D3B5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594" y="692696"/>
            <a:ext cx="3452812" cy="1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500" fill="hold"/>
                                        <p:tgtEl>
                                          <p:spTgt spid="20485"/>
                                        </p:tgtEl>
                                        <p:attrNameLst>
                                          <p:attrName>ppt_w</p:attrName>
                                        </p:attrNameLst>
                                      </p:cBhvr>
                                      <p:tavLst>
                                        <p:tav tm="0">
                                          <p:val>
                                            <p:fltVal val="0"/>
                                          </p:val>
                                        </p:tav>
                                        <p:tav tm="100000">
                                          <p:val>
                                            <p:strVal val="#ppt_w"/>
                                          </p:val>
                                        </p:tav>
                                      </p:tavLst>
                                    </p:anim>
                                    <p:anim calcmode="lin" valueType="num">
                                      <p:cBhvr>
                                        <p:cTn id="8" dur="500" fill="hold"/>
                                        <p:tgtEl>
                                          <p:spTgt spid="20485"/>
                                        </p:tgtEl>
                                        <p:attrNameLst>
                                          <p:attrName>ppt_h</p:attrName>
                                        </p:attrNameLst>
                                      </p:cBhvr>
                                      <p:tavLst>
                                        <p:tav tm="0">
                                          <p:val>
                                            <p:fltVal val="0"/>
                                          </p:val>
                                        </p:tav>
                                        <p:tav tm="100000">
                                          <p:val>
                                            <p:strVal val="#ppt_h"/>
                                          </p:val>
                                        </p:tav>
                                      </p:tavLst>
                                    </p:anim>
                                    <p:animEffect transition="in" filter="fade">
                                      <p:cBhvr>
                                        <p:cTn id="9"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499D950-2404-4F5A-9143-C4114A66BE8D}"/>
              </a:ext>
            </a:extLst>
          </p:cNvPr>
          <p:cNvSpPr>
            <a:spLocks noGrp="1" noChangeArrowheads="1"/>
          </p:cNvSpPr>
          <p:nvPr>
            <p:ph type="title"/>
          </p:nvPr>
        </p:nvSpPr>
        <p:spPr>
          <a:xfrm>
            <a:off x="1403350" y="981074"/>
            <a:ext cx="3888730" cy="1079773"/>
          </a:xfrm>
        </p:spPr>
        <p:txBody>
          <a:bodyPr>
            <a:noAutofit/>
          </a:bodyPr>
          <a:lstStyle/>
          <a:p>
            <a:pPr eaLnBrk="1" hangingPunct="1"/>
            <a:r>
              <a:rPr lang="ro-RO" altLang="en-US" sz="6000" b="1" dirty="0">
                <a:solidFill>
                  <a:srgbClr val="FF0000"/>
                </a:solidFill>
              </a:rPr>
              <a:t>Mouse-ul</a:t>
            </a:r>
          </a:p>
        </p:txBody>
      </p:sp>
      <p:sp>
        <p:nvSpPr>
          <p:cNvPr id="36867" name="Rectangle 3">
            <a:extLst>
              <a:ext uri="{FF2B5EF4-FFF2-40B4-BE49-F238E27FC236}">
                <a16:creationId xmlns:a16="http://schemas.microsoft.com/office/drawing/2014/main" id="{740BB414-D92E-4950-9AFB-7E306FE49F75}"/>
              </a:ext>
            </a:extLst>
          </p:cNvPr>
          <p:cNvSpPr>
            <a:spLocks noGrp="1" noChangeArrowheads="1"/>
          </p:cNvSpPr>
          <p:nvPr>
            <p:ph idx="1"/>
          </p:nvPr>
        </p:nvSpPr>
        <p:spPr>
          <a:xfrm>
            <a:off x="611560" y="2420888"/>
            <a:ext cx="7920879" cy="3556050"/>
          </a:xfrm>
        </p:spPr>
        <p:txBody>
          <a:bodyPr>
            <a:normAutofit fontScale="25000" lnSpcReduction="20000"/>
          </a:bodyPr>
          <a:lstStyle/>
          <a:p>
            <a:pPr marL="0" indent="0" algn="just" eaLnBrk="1" hangingPunct="1">
              <a:lnSpc>
                <a:spcPct val="150000"/>
              </a:lnSpc>
              <a:spcBef>
                <a:spcPts val="0"/>
              </a:spcBef>
              <a:spcAft>
                <a:spcPts val="0"/>
              </a:spcAft>
              <a:buFont typeface="Wingdings" panose="05000000000000000000" pitchFamily="2" charset="2"/>
              <a:buNone/>
            </a:pPr>
            <a:r>
              <a:rPr lang="ro-RO" altLang="en-US" sz="1400" dirty="0">
                <a:latin typeface="Times New Roman" panose="02020603050405020304" pitchFamily="18" charset="0"/>
                <a:cs typeface="Times New Roman" panose="02020603050405020304" pitchFamily="18" charset="0"/>
              </a:rPr>
              <a:t>      </a:t>
            </a:r>
            <a:r>
              <a:rPr lang="ro-RO" altLang="en-US" sz="4800" b="1" dirty="0">
                <a:latin typeface="Arial" panose="020B0604020202020204" pitchFamily="34" charset="0"/>
                <a:cs typeface="Arial" panose="020B0604020202020204" pitchFamily="34" charset="0"/>
              </a:rPr>
              <a:t>Mouse-ul - este un dispozitiv periferic de intrare, fiind utilizat pentru </a:t>
            </a:r>
            <a:r>
              <a:rPr lang="ro-RO" altLang="en-US" sz="4800" b="1" dirty="0" err="1">
                <a:latin typeface="Arial" panose="020B0604020202020204" pitchFamily="34" charset="0"/>
                <a:cs typeface="Arial" panose="020B0604020202020204" pitchFamily="34" charset="0"/>
              </a:rPr>
              <a:t>interacţiunea</a:t>
            </a:r>
            <a:r>
              <a:rPr lang="ro-RO" altLang="en-US" sz="4800" b="1" dirty="0">
                <a:latin typeface="Arial" panose="020B0604020202020204" pitchFamily="34" charset="0"/>
                <a:cs typeface="Arial" panose="020B0604020202020204" pitchFamily="34" charset="0"/>
              </a:rPr>
              <a:t> utilizatorului cu programele instalate pe calculator. </a:t>
            </a:r>
            <a:endParaRPr lang="en-US" altLang="en-US" sz="4800" b="1" dirty="0">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 typeface="Wingdings" panose="05000000000000000000" pitchFamily="2" charset="2"/>
              <a:buNone/>
            </a:pPr>
            <a:r>
              <a:rPr lang="ro-RO" altLang="en-US" sz="4800" b="1" dirty="0">
                <a:latin typeface="Arial" panose="020B0604020202020204" pitchFamily="34" charset="0"/>
                <a:cs typeface="Arial" panose="020B0604020202020204" pitchFamily="34" charset="0"/>
              </a:rPr>
              <a:t>     Când computerul are </a:t>
            </a:r>
            <a:r>
              <a:rPr lang="ro-RO" altLang="en-US" sz="4800" b="1" dirty="0" err="1">
                <a:latin typeface="Arial" panose="020B0604020202020204" pitchFamily="34" charset="0"/>
                <a:cs typeface="Arial" panose="020B0604020202020204" pitchFamily="34" charset="0"/>
              </a:rPr>
              <a:t>ataşat</a:t>
            </a:r>
            <a:r>
              <a:rPr lang="ro-RO" altLang="en-US" sz="4800" b="1" dirty="0">
                <a:latin typeface="Arial" panose="020B0604020202020204" pitchFamily="34" charset="0"/>
                <a:cs typeface="Arial" panose="020B0604020202020204" pitchFamily="34" charset="0"/>
              </a:rPr>
              <a:t> un mouse, pe ecran este </a:t>
            </a:r>
            <a:r>
              <a:rPr lang="ro-RO" altLang="en-US" sz="4800" b="1" dirty="0" err="1">
                <a:latin typeface="Arial" panose="020B0604020202020204" pitchFamily="34" charset="0"/>
                <a:cs typeface="Arial" panose="020B0604020202020204" pitchFamily="34" charset="0"/>
              </a:rPr>
              <a:t>afişat</a:t>
            </a:r>
            <a:r>
              <a:rPr lang="ro-RO" altLang="en-US" sz="4800" b="1" dirty="0">
                <a:latin typeface="Arial" panose="020B0604020202020204" pitchFamily="34" charset="0"/>
                <a:cs typeface="Arial" panose="020B0604020202020204" pitchFamily="34" charset="0"/>
              </a:rPr>
              <a:t> un pointer (cursor), care se poate deplasa în orice </a:t>
            </a:r>
            <a:r>
              <a:rPr lang="ro-RO" altLang="en-US" sz="4800" b="1" dirty="0" err="1">
                <a:latin typeface="Arial" panose="020B0604020202020204" pitchFamily="34" charset="0"/>
                <a:cs typeface="Arial" panose="020B0604020202020204" pitchFamily="34" charset="0"/>
              </a:rPr>
              <a:t>direcţie</a:t>
            </a:r>
            <a:r>
              <a:rPr lang="ro-RO" altLang="en-US" sz="4800" b="1" dirty="0">
                <a:latin typeface="Arial" panose="020B0604020202020204" pitchFamily="34" charset="0"/>
                <a:cs typeface="Arial" panose="020B0604020202020204" pitchFamily="34" charset="0"/>
              </a:rPr>
              <a:t>, analog cu </a:t>
            </a:r>
            <a:r>
              <a:rPr lang="ro-RO" altLang="en-US" sz="4800" b="1" dirty="0" err="1">
                <a:latin typeface="Arial" panose="020B0604020202020204" pitchFamily="34" charset="0"/>
                <a:cs typeface="Arial" panose="020B0604020202020204" pitchFamily="34" charset="0"/>
              </a:rPr>
              <a:t>mişcarea</a:t>
            </a:r>
            <a:r>
              <a:rPr lang="ro-RO" altLang="en-US" sz="4800" b="1" dirty="0">
                <a:latin typeface="Arial" panose="020B0604020202020204" pitchFamily="34" charset="0"/>
                <a:cs typeface="Arial" panose="020B0604020202020204" pitchFamily="34" charset="0"/>
              </a:rPr>
              <a:t> mouse-ului în contact cu o </a:t>
            </a:r>
            <a:r>
              <a:rPr lang="ro-RO" altLang="en-US" sz="4800" b="1" dirty="0" err="1">
                <a:latin typeface="Arial" panose="020B0604020202020204" pitchFamily="34" charset="0"/>
                <a:cs typeface="Arial" panose="020B0604020202020204" pitchFamily="34" charset="0"/>
              </a:rPr>
              <a:t>suprafaţă</a:t>
            </a:r>
            <a:r>
              <a:rPr lang="ro-RO" altLang="en-US" sz="4800" b="1" dirty="0">
                <a:latin typeface="Arial" panose="020B0604020202020204" pitchFamily="34" charset="0"/>
                <a:cs typeface="Arial" panose="020B0604020202020204" pitchFamily="34" charset="0"/>
              </a:rPr>
              <a:t> plană.</a:t>
            </a:r>
            <a:endParaRPr lang="en-US" altLang="en-US" sz="4800" b="1" dirty="0">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 typeface="Wingdings" panose="05000000000000000000" pitchFamily="2" charset="2"/>
              <a:buNone/>
            </a:pPr>
            <a:r>
              <a:rPr lang="ro-RO" altLang="en-US" sz="4800" b="1" dirty="0">
                <a:latin typeface="Arial" panose="020B0604020202020204" pitchFamily="34" charset="0"/>
                <a:cs typeface="Arial" panose="020B0604020202020204" pitchFamily="34" charset="0"/>
              </a:rPr>
              <a:t>Modul său de folosire este următorul:</a:t>
            </a:r>
            <a:endParaRPr lang="en-US" altLang="en-US" sz="4800" b="1" dirty="0">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 typeface="Wingdings" panose="05000000000000000000" pitchFamily="2" charset="2"/>
              <a:buNone/>
            </a:pPr>
            <a:r>
              <a:rPr lang="ro-RO" altLang="en-US" sz="4800" b="1" dirty="0">
                <a:latin typeface="Arial" panose="020B0604020202020204" pitchFamily="34" charset="0"/>
                <a:cs typeface="Arial" panose="020B0604020202020204" pitchFamily="34" charset="0"/>
              </a:rPr>
              <a:t>       -</a:t>
            </a:r>
            <a:r>
              <a:rPr lang="fr-FR" altLang="en-US" sz="4800" b="1" dirty="0">
                <a:latin typeface="Arial" panose="020B0604020202020204" pitchFamily="34" charset="0"/>
                <a:cs typeface="Arial" panose="020B0604020202020204" pitchFamily="34" charset="0"/>
              </a:rPr>
              <a:t> mouse-</a:t>
            </a:r>
            <a:r>
              <a:rPr lang="fr-FR" altLang="en-US" sz="4800" b="1" dirty="0" err="1">
                <a:latin typeface="Arial" panose="020B0604020202020204" pitchFamily="34" charset="0"/>
                <a:cs typeface="Arial" panose="020B0604020202020204" pitchFamily="34" charset="0"/>
              </a:rPr>
              <a:t>ul</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stă</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pe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masa</a:t>
            </a:r>
            <a:r>
              <a:rPr lang="fr-FR" altLang="en-US" sz="4800" b="1" dirty="0">
                <a:latin typeface="Arial" panose="020B0604020202020204" pitchFamily="34" charset="0"/>
                <a:cs typeface="Arial" panose="020B0604020202020204" pitchFamily="34" charset="0"/>
              </a:rPr>
              <a:t> de </a:t>
            </a:r>
            <a:r>
              <a:rPr lang="fr-FR" altLang="en-US" sz="4800" b="1" dirty="0" err="1">
                <a:latin typeface="Arial" panose="020B0604020202020204" pitchFamily="34" charset="0"/>
                <a:cs typeface="Arial" panose="020B0604020202020204" pitchFamily="34" charset="0"/>
              </a:rPr>
              <a:t>lucru</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şi</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poziţia</a:t>
            </a:r>
            <a:r>
              <a:rPr lang="fr-FR" altLang="en-US" sz="4800" b="1" dirty="0">
                <a:latin typeface="Arial" panose="020B0604020202020204" pitchFamily="34" charset="0"/>
                <a:cs typeface="Arial" panose="020B0604020202020204" pitchFamily="34" charset="0"/>
              </a:rPr>
              <a:t> sa </a:t>
            </a:r>
            <a:r>
              <a:rPr lang="fr-FR" altLang="en-US" sz="4800" b="1" dirty="0" err="1">
                <a:latin typeface="Arial" panose="020B0604020202020204" pitchFamily="34" charset="0"/>
                <a:cs typeface="Arial" panose="020B0604020202020204" pitchFamily="34" charset="0"/>
              </a:rPr>
              <a:t>curentă</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corespunde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cu</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poziţia</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unui</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cursor</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pe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ecran</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în</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momentul</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în</a:t>
            </a:r>
            <a:r>
              <a:rPr lang="fr-FR" altLang="en-US" sz="4800" b="1" dirty="0">
                <a:latin typeface="Arial" panose="020B0604020202020204" pitchFamily="34" charset="0"/>
                <a:cs typeface="Arial" panose="020B0604020202020204" pitchFamily="34" charset="0"/>
              </a:rPr>
              <a:t> care </a:t>
            </a:r>
            <a:r>
              <a:rPr lang="fr-FR" altLang="en-US" sz="4800" b="1" dirty="0" err="1">
                <a:latin typeface="Arial" panose="020B0604020202020204" pitchFamily="34" charset="0"/>
                <a:cs typeface="Arial" panose="020B0604020202020204" pitchFamily="34" charset="0"/>
              </a:rPr>
              <a:t>mişcaţi</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pe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masă</a:t>
            </a:r>
            <a:r>
              <a:rPr lang="fr-FR" altLang="en-US" sz="4800" b="1" dirty="0">
                <a:latin typeface="Arial" panose="020B0604020202020204" pitchFamily="34" charset="0"/>
                <a:cs typeface="Arial" panose="020B0604020202020204" pitchFamily="34" charset="0"/>
              </a:rPr>
              <a:t> mouse-</a:t>
            </a:r>
            <a:r>
              <a:rPr lang="fr-FR" altLang="en-US" sz="4800" b="1" dirty="0" err="1">
                <a:latin typeface="Arial" panose="020B0604020202020204" pitchFamily="34" charset="0"/>
                <a:cs typeface="Arial" panose="020B0604020202020204" pitchFamily="34" charset="0"/>
              </a:rPr>
              <a:t>ul</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spre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stânga</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cursorul</a:t>
            </a:r>
            <a:r>
              <a:rPr lang="fr-FR" altLang="en-US" sz="4800" b="1" dirty="0">
                <a:latin typeface="Arial" panose="020B0604020202020204" pitchFamily="34" charset="0"/>
                <a:cs typeface="Arial" panose="020B0604020202020204" pitchFamily="34" charset="0"/>
              </a:rPr>
              <a:t> de </a:t>
            </a:r>
            <a:r>
              <a:rPr lang="fr-FR" altLang="en-US" sz="4800" b="1" dirty="0" err="1">
                <a:latin typeface="Arial" panose="020B0604020202020204" pitchFamily="34" charset="0"/>
                <a:cs typeface="Arial" panose="020B0604020202020204" pitchFamily="34" charset="0"/>
              </a:rPr>
              <a:t>pe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ecran</a:t>
            </a:r>
            <a:r>
              <a:rPr lang="fr-FR" altLang="en-US" sz="4800" b="1" dirty="0">
                <a:latin typeface="Arial" panose="020B0604020202020204" pitchFamily="34" charset="0"/>
                <a:cs typeface="Arial" panose="020B0604020202020204" pitchFamily="34" charset="0"/>
              </a:rPr>
              <a:t> se </a:t>
            </a:r>
            <a:r>
              <a:rPr lang="fr-FR" altLang="en-US" sz="4800" b="1" dirty="0" err="1">
                <a:latin typeface="Arial" panose="020B0604020202020204" pitchFamily="34" charset="0"/>
                <a:cs typeface="Arial" panose="020B0604020202020204" pitchFamily="34" charset="0"/>
              </a:rPr>
              <a:t>mişcă</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şi</a:t>
            </a:r>
            <a:r>
              <a:rPr lang="fr-FR" altLang="en-US" sz="4800" b="1" dirty="0">
                <a:latin typeface="Arial" panose="020B0604020202020204" pitchFamily="34" charset="0"/>
                <a:cs typeface="Arial" panose="020B0604020202020204" pitchFamily="34" charset="0"/>
              </a:rPr>
              <a:t> el </a:t>
            </a:r>
            <a:r>
              <a:rPr lang="fr-FR" altLang="en-US" sz="4800" b="1" dirty="0" err="1">
                <a:latin typeface="Arial" panose="020B0604020202020204" pitchFamily="34" charset="0"/>
                <a:cs typeface="Arial" panose="020B0604020202020204" pitchFamily="34" charset="0"/>
              </a:rPr>
              <a:t>spre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stânga</a:t>
            </a:r>
            <a:r>
              <a:rPr lang="fr-FR" altLang="en-US" sz="4800" b="1" dirty="0">
                <a:latin typeface="Arial" panose="020B0604020202020204" pitchFamily="34" charset="0"/>
                <a:cs typeface="Arial" panose="020B0604020202020204" pitchFamily="34" charset="0"/>
              </a:rPr>
              <a:t>; la </a:t>
            </a:r>
            <a:r>
              <a:rPr lang="fr-FR" altLang="en-US" sz="4800" b="1" dirty="0" err="1">
                <a:latin typeface="Arial" panose="020B0604020202020204" pitchFamily="34" charset="0"/>
                <a:cs typeface="Arial" panose="020B0604020202020204" pitchFamily="34" charset="0"/>
              </a:rPr>
              <a:t>fel</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mutând</a:t>
            </a:r>
            <a:r>
              <a:rPr lang="fr-FR" altLang="en-US" sz="4800" b="1" dirty="0">
                <a:latin typeface="Arial" panose="020B0604020202020204" pitchFamily="34" charset="0"/>
                <a:cs typeface="Arial" panose="020B0604020202020204" pitchFamily="34" charset="0"/>
              </a:rPr>
              <a:t> mouse-</a:t>
            </a:r>
            <a:r>
              <a:rPr lang="fr-FR" altLang="en-US" sz="4800" b="1" dirty="0" err="1">
                <a:latin typeface="Arial" panose="020B0604020202020204" pitchFamily="34" charset="0"/>
                <a:cs typeface="Arial" panose="020B0604020202020204" pitchFamily="34" charset="0"/>
              </a:rPr>
              <a:t>ul</a:t>
            </a:r>
            <a:r>
              <a:rPr lang="fr-FR" altLang="en-US" sz="4800" b="1" dirty="0">
                <a:latin typeface="Arial" panose="020B0604020202020204" pitchFamily="34" charset="0"/>
                <a:cs typeface="Arial" panose="020B0604020202020204" pitchFamily="34" charset="0"/>
              </a:rPr>
              <a:t> la </a:t>
            </a:r>
            <a:r>
              <a:rPr lang="fr-FR" altLang="en-US" sz="4800" b="1" dirty="0" err="1">
                <a:latin typeface="Arial" panose="020B0604020202020204" pitchFamily="34" charset="0"/>
                <a:cs typeface="Arial" panose="020B0604020202020204" pitchFamily="34" charset="0"/>
              </a:rPr>
              <a:t>dreapta</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respectiv</a:t>
            </a:r>
            <a:r>
              <a:rPr lang="fr-FR" altLang="en-US" sz="4800" b="1" dirty="0">
                <a:latin typeface="Arial" panose="020B0604020202020204" pitchFamily="34" charset="0"/>
                <a:cs typeface="Arial" panose="020B0604020202020204" pitchFamily="34" charset="0"/>
              </a:rPr>
              <a:t> sus </a:t>
            </a:r>
            <a:r>
              <a:rPr lang="fr-FR" altLang="en-US" sz="4800" b="1" dirty="0" err="1">
                <a:latin typeface="Arial" panose="020B0604020202020204" pitchFamily="34" charset="0"/>
                <a:cs typeface="Arial" panose="020B0604020202020204" pitchFamily="34" charset="0"/>
              </a:rPr>
              <a:t>sau</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jos</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cursorul</a:t>
            </a:r>
            <a:r>
              <a:rPr lang="fr-FR" altLang="en-US" sz="4800" b="1" dirty="0">
                <a:latin typeface="Arial" panose="020B0604020202020204" pitchFamily="34" charset="0"/>
                <a:cs typeface="Arial" panose="020B0604020202020204" pitchFamily="34" charset="0"/>
              </a:rPr>
              <a:t> de </a:t>
            </a:r>
            <a:r>
              <a:rPr lang="fr-FR" altLang="en-US" sz="4800" b="1" dirty="0" err="1">
                <a:latin typeface="Arial" panose="020B0604020202020204" pitchFamily="34" charset="0"/>
                <a:cs typeface="Arial" panose="020B0604020202020204" pitchFamily="34" charset="0"/>
              </a:rPr>
              <a:t>pe</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ecran</a:t>
            </a:r>
            <a:r>
              <a:rPr lang="fr-FR" altLang="en-US" sz="4800" b="1" dirty="0">
                <a:latin typeface="Arial" panose="020B0604020202020204" pitchFamily="34" charset="0"/>
                <a:cs typeface="Arial" panose="020B0604020202020204" pitchFamily="34" charset="0"/>
              </a:rPr>
              <a:t> se </a:t>
            </a:r>
            <a:r>
              <a:rPr lang="fr-FR" altLang="en-US" sz="4800" b="1" dirty="0" err="1">
                <a:latin typeface="Arial" panose="020B0604020202020204" pitchFamily="34" charset="0"/>
                <a:cs typeface="Arial" panose="020B0604020202020204" pitchFamily="34" charset="0"/>
              </a:rPr>
              <a:t>miscă</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în</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aceeasi</a:t>
            </a:r>
            <a:r>
              <a:rPr lang="fr-FR" altLang="en-US" sz="4800" b="1" dirty="0">
                <a:latin typeface="Arial" panose="020B0604020202020204" pitchFamily="34" charset="0"/>
                <a:cs typeface="Arial" panose="020B0604020202020204" pitchFamily="34" charset="0"/>
              </a:rPr>
              <a:t> </a:t>
            </a:r>
            <a:r>
              <a:rPr lang="fr-FR" altLang="en-US" sz="4800" b="1" dirty="0" err="1">
                <a:latin typeface="Arial" panose="020B0604020202020204" pitchFamily="34" charset="0"/>
                <a:cs typeface="Arial" panose="020B0604020202020204" pitchFamily="34" charset="0"/>
              </a:rPr>
              <a:t>direcţie</a:t>
            </a:r>
            <a:r>
              <a:rPr lang="fr-FR" altLang="en-US" sz="4800" b="1" dirty="0">
                <a:latin typeface="Arial" panose="020B0604020202020204" pitchFamily="34" charset="0"/>
                <a:cs typeface="Arial" panose="020B0604020202020204" pitchFamily="34" charset="0"/>
              </a:rPr>
              <a:t>;</a:t>
            </a:r>
            <a:endParaRPr lang="en-US" altLang="en-US" sz="4800" b="1" dirty="0">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 typeface="Wingdings" panose="05000000000000000000" pitchFamily="2" charset="2"/>
              <a:buNone/>
            </a:pPr>
            <a:r>
              <a:rPr lang="ro-RO" altLang="en-US" sz="4800" b="1" dirty="0">
                <a:latin typeface="Arial" panose="020B0604020202020204" pitchFamily="34" charset="0"/>
                <a:cs typeface="Arial" panose="020B0604020202020204" pitchFamily="34" charset="0"/>
              </a:rPr>
              <a:t>        - </a:t>
            </a:r>
            <a:r>
              <a:rPr lang="it-IT" altLang="en-US" sz="4800" b="1" dirty="0">
                <a:latin typeface="Arial" panose="020B0604020202020204" pitchFamily="34" charset="0"/>
                <a:cs typeface="Arial" panose="020B0604020202020204" pitchFamily="34" charset="0"/>
              </a:rPr>
              <a:t>mouse-</a:t>
            </a:r>
            <a:r>
              <a:rPr lang="it-IT" altLang="en-US" sz="4800" b="1" dirty="0" err="1">
                <a:latin typeface="Arial" panose="020B0604020202020204" pitchFamily="34" charset="0"/>
                <a:cs typeface="Arial" panose="020B0604020202020204" pitchFamily="34" charset="0"/>
              </a:rPr>
              <a:t>ul</a:t>
            </a:r>
            <a:r>
              <a:rPr lang="it-IT" altLang="en-US" sz="4800" b="1" dirty="0">
                <a:latin typeface="Arial" panose="020B0604020202020204" pitchFamily="34" charset="0"/>
                <a:cs typeface="Arial" panose="020B0604020202020204" pitchFamily="34" charset="0"/>
              </a:rPr>
              <a:t> </a:t>
            </a:r>
            <a:r>
              <a:rPr lang="it-IT" altLang="en-US" sz="4800" b="1" dirty="0" err="1">
                <a:latin typeface="Arial" panose="020B0604020202020204" pitchFamily="34" charset="0"/>
                <a:cs typeface="Arial" panose="020B0604020202020204" pitchFamily="34" charset="0"/>
              </a:rPr>
              <a:t>poseda</a:t>
            </a:r>
            <a:r>
              <a:rPr lang="it-IT" altLang="en-US" sz="4800" b="1" dirty="0">
                <a:latin typeface="Arial" panose="020B0604020202020204" pitchFamily="34" charset="0"/>
                <a:cs typeface="Arial" panose="020B0604020202020204" pitchFamily="34" charset="0"/>
              </a:rPr>
              <a:t> 2 </a:t>
            </a:r>
            <a:r>
              <a:rPr lang="it-IT" altLang="en-US" sz="4800" b="1" dirty="0" err="1">
                <a:latin typeface="Arial" panose="020B0604020202020204" pitchFamily="34" charset="0"/>
                <a:cs typeface="Arial" panose="020B0604020202020204" pitchFamily="34" charset="0"/>
              </a:rPr>
              <a:t>sau</a:t>
            </a:r>
            <a:r>
              <a:rPr lang="it-IT" altLang="en-US" sz="4800" b="1" dirty="0">
                <a:latin typeface="Arial" panose="020B0604020202020204" pitchFamily="34" charset="0"/>
                <a:cs typeface="Arial" panose="020B0604020202020204" pitchFamily="34" charset="0"/>
              </a:rPr>
              <a:t> 3 </a:t>
            </a:r>
            <a:r>
              <a:rPr lang="it-IT" altLang="en-US" sz="4800" b="1" dirty="0" err="1">
                <a:latin typeface="Arial" panose="020B0604020202020204" pitchFamily="34" charset="0"/>
                <a:cs typeface="Arial" panose="020B0604020202020204" pitchFamily="34" charset="0"/>
              </a:rPr>
              <a:t>butoane</a:t>
            </a:r>
            <a:r>
              <a:rPr lang="it-IT" altLang="en-US" sz="4800" b="1" dirty="0">
                <a:latin typeface="Arial" panose="020B0604020202020204" pitchFamily="34" charset="0"/>
                <a:cs typeface="Arial" panose="020B0604020202020204" pitchFamily="34" charset="0"/>
              </a:rPr>
              <a:t>, </a:t>
            </a:r>
            <a:r>
              <a:rPr lang="it-IT" altLang="en-US" sz="4800" b="1" dirty="0" err="1">
                <a:latin typeface="Arial" panose="020B0604020202020204" pitchFamily="34" charset="0"/>
                <a:cs typeface="Arial" panose="020B0604020202020204" pitchFamily="34" charset="0"/>
              </a:rPr>
              <a:t>fiecare</a:t>
            </a:r>
            <a:r>
              <a:rPr lang="it-IT" altLang="en-US" sz="4800" b="1" dirty="0">
                <a:latin typeface="Arial" panose="020B0604020202020204" pitchFamily="34" charset="0"/>
                <a:cs typeface="Arial" panose="020B0604020202020204" pitchFamily="34" charset="0"/>
              </a:rPr>
              <a:t> </a:t>
            </a:r>
            <a:r>
              <a:rPr lang="it-IT" altLang="en-US" sz="4800" b="1" dirty="0" err="1">
                <a:latin typeface="Arial" panose="020B0604020202020204" pitchFamily="34" charset="0"/>
                <a:cs typeface="Arial" panose="020B0604020202020204" pitchFamily="34" charset="0"/>
              </a:rPr>
              <a:t>având</a:t>
            </a:r>
            <a:r>
              <a:rPr lang="it-IT" altLang="en-US" sz="4800" b="1" dirty="0">
                <a:latin typeface="Arial" panose="020B0604020202020204" pitchFamily="34" charset="0"/>
                <a:cs typeface="Arial" panose="020B0604020202020204" pitchFamily="34" charset="0"/>
              </a:rPr>
              <a:t> o </a:t>
            </a:r>
            <a:r>
              <a:rPr lang="it-IT" altLang="en-US" sz="4800" b="1" dirty="0" err="1">
                <a:latin typeface="Arial" panose="020B0604020202020204" pitchFamily="34" charset="0"/>
                <a:cs typeface="Arial" panose="020B0604020202020204" pitchFamily="34" charset="0"/>
              </a:rPr>
              <a:t>semnificatie</a:t>
            </a:r>
            <a:r>
              <a:rPr lang="it-IT" altLang="en-US" sz="4800" b="1" dirty="0">
                <a:latin typeface="Arial" panose="020B0604020202020204" pitchFamily="34" charset="0"/>
                <a:cs typeface="Arial" panose="020B0604020202020204" pitchFamily="34" charset="0"/>
              </a:rPr>
              <a:t> </a:t>
            </a:r>
            <a:r>
              <a:rPr lang="it-IT" altLang="en-US" sz="4800" b="1" dirty="0" err="1">
                <a:latin typeface="Arial" panose="020B0604020202020204" pitchFamily="34" charset="0"/>
                <a:cs typeface="Arial" panose="020B0604020202020204" pitchFamily="34" charset="0"/>
              </a:rPr>
              <a:t>specială</a:t>
            </a:r>
            <a:r>
              <a:rPr lang="it-IT" altLang="en-US" sz="4800" b="1" dirty="0">
                <a:latin typeface="Arial" panose="020B0604020202020204" pitchFamily="34" charset="0"/>
                <a:cs typeface="Arial" panose="020B0604020202020204" pitchFamily="34" charset="0"/>
              </a:rPr>
              <a:t>.</a:t>
            </a:r>
            <a:endParaRPr lang="en-US" altLang="en-US" sz="4800" b="1" dirty="0">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 typeface="Wingdings" panose="05000000000000000000" pitchFamily="2" charset="2"/>
              <a:buNone/>
            </a:pPr>
            <a:r>
              <a:rPr lang="ro-RO" altLang="en-US" sz="4800" b="1" dirty="0">
                <a:latin typeface="Arial" panose="020B0604020202020204" pitchFamily="34" charset="0"/>
                <a:cs typeface="Arial" panose="020B0604020202020204" pitchFamily="34" charset="0"/>
              </a:rPr>
              <a:t>      Mouse-ul </a:t>
            </a:r>
            <a:r>
              <a:rPr lang="ro-RO" altLang="en-US" sz="4800" b="1" dirty="0" err="1">
                <a:latin typeface="Arial" panose="020B0604020202020204" pitchFamily="34" charset="0"/>
                <a:cs typeface="Arial" panose="020B0604020202020204" pitchFamily="34" charset="0"/>
              </a:rPr>
              <a:t>conţine</a:t>
            </a:r>
            <a:r>
              <a:rPr lang="ro-RO" altLang="en-US" sz="4800" b="1" dirty="0">
                <a:latin typeface="Arial" panose="020B0604020202020204" pitchFamily="34" charset="0"/>
                <a:cs typeface="Arial" panose="020B0604020202020204" pitchFamily="34" charset="0"/>
              </a:rPr>
              <a:t> un mic dispozitiv mecanic care este </a:t>
            </a:r>
            <a:r>
              <a:rPr lang="ro-RO" altLang="en-US" sz="4800" b="1" dirty="0" err="1">
                <a:latin typeface="Arial" panose="020B0604020202020204" pitchFamily="34" charset="0"/>
                <a:cs typeface="Arial" panose="020B0604020202020204" pitchFamily="34" charset="0"/>
              </a:rPr>
              <a:t>acţionat</a:t>
            </a:r>
            <a:r>
              <a:rPr lang="ro-RO" altLang="en-US" sz="4800" b="1" dirty="0">
                <a:latin typeface="Arial" panose="020B0604020202020204" pitchFamily="34" charset="0"/>
                <a:cs typeface="Arial" panose="020B0604020202020204" pitchFamily="34" charset="0"/>
              </a:rPr>
              <a:t> în </a:t>
            </a:r>
            <a:r>
              <a:rPr lang="ro-RO" altLang="en-US" sz="4800" b="1" dirty="0" err="1">
                <a:latin typeface="Arial" panose="020B0604020202020204" pitchFamily="34" charset="0"/>
                <a:cs typeface="Arial" panose="020B0604020202020204" pitchFamily="34" charset="0"/>
              </a:rPr>
              <a:t>funcţie</a:t>
            </a:r>
            <a:r>
              <a:rPr lang="ro-RO" altLang="en-US" sz="4800" b="1" dirty="0">
                <a:latin typeface="Arial" panose="020B0604020202020204" pitchFamily="34" charset="0"/>
                <a:cs typeface="Arial" panose="020B0604020202020204" pitchFamily="34" charset="0"/>
              </a:rPr>
              <a:t> de </a:t>
            </a:r>
            <a:r>
              <a:rPr lang="ro-RO" altLang="en-US" sz="4800" b="1" dirty="0" err="1">
                <a:latin typeface="Arial" panose="020B0604020202020204" pitchFamily="34" charset="0"/>
                <a:cs typeface="Arial" panose="020B0604020202020204" pitchFamily="34" charset="0"/>
              </a:rPr>
              <a:t>direcţia</a:t>
            </a:r>
            <a:r>
              <a:rPr lang="ro-RO" altLang="en-US" sz="4800" b="1" dirty="0">
                <a:latin typeface="Arial" panose="020B0604020202020204" pitchFamily="34" charset="0"/>
                <a:cs typeface="Arial" panose="020B0604020202020204" pitchFamily="34" charset="0"/>
              </a:rPr>
              <a:t> în care deplasăm mouse-ul, </a:t>
            </a:r>
            <a:r>
              <a:rPr lang="ro-RO" altLang="en-US" sz="4800" b="1" dirty="0" err="1">
                <a:latin typeface="Arial" panose="020B0604020202020204" pitchFamily="34" charset="0"/>
                <a:cs typeface="Arial" panose="020B0604020202020204" pitchFamily="34" charset="0"/>
              </a:rPr>
              <a:t>şi</a:t>
            </a:r>
            <a:r>
              <a:rPr lang="ro-RO" altLang="en-US" sz="4800" b="1" dirty="0">
                <a:latin typeface="Arial" panose="020B0604020202020204" pitchFamily="34" charset="0"/>
                <a:cs typeface="Arial" panose="020B0604020202020204" pitchFamily="34" charset="0"/>
              </a:rPr>
              <a:t> de viteza cu care îl deplasăm, </a:t>
            </a:r>
            <a:r>
              <a:rPr lang="ro-RO" altLang="en-US" sz="4800" b="1" dirty="0" err="1">
                <a:latin typeface="Arial" panose="020B0604020202020204" pitchFamily="34" charset="0"/>
                <a:cs typeface="Arial" panose="020B0604020202020204" pitchFamily="34" charset="0"/>
              </a:rPr>
              <a:t>şi</a:t>
            </a:r>
            <a:r>
              <a:rPr lang="ro-RO" altLang="en-US" sz="4800" b="1" dirty="0">
                <a:latin typeface="Arial" panose="020B0604020202020204" pitchFamily="34" charset="0"/>
                <a:cs typeface="Arial" panose="020B0604020202020204" pitchFamily="34" charset="0"/>
              </a:rPr>
              <a:t> traduce aceste date printr-un dispozitiv optic, semnalele ajungând apoi la computer, care deplasează pointerul pe ecran în mod corespunzător. Apăsarea unui buton al mouse-ului se </a:t>
            </a:r>
            <a:r>
              <a:rPr lang="ro-RO" altLang="en-US" sz="4800" b="1" dirty="0" err="1">
                <a:latin typeface="Arial" panose="020B0604020202020204" pitchFamily="34" charset="0"/>
                <a:cs typeface="Arial" panose="020B0604020202020204" pitchFamily="34" charset="0"/>
              </a:rPr>
              <a:t>numeşte</a:t>
            </a:r>
            <a:r>
              <a:rPr lang="ro-RO" altLang="en-US" sz="4800" b="1" dirty="0">
                <a:latin typeface="Arial" panose="020B0604020202020204" pitchFamily="34" charset="0"/>
                <a:cs typeface="Arial" panose="020B0604020202020204" pitchFamily="34" charset="0"/>
              </a:rPr>
              <a:t> clic. </a:t>
            </a:r>
            <a:endParaRPr lang="en-US" altLang="en-US" sz="4800" b="1" dirty="0">
              <a:latin typeface="Arial" panose="020B0604020202020204" pitchFamily="34" charset="0"/>
              <a:cs typeface="Arial" panose="020B0604020202020204" pitchFamily="34" charset="0"/>
            </a:endParaRPr>
          </a:p>
          <a:p>
            <a:pPr marL="0" indent="0" algn="just" eaLnBrk="1" hangingPunct="1">
              <a:lnSpc>
                <a:spcPct val="150000"/>
              </a:lnSpc>
              <a:spcBef>
                <a:spcPts val="0"/>
              </a:spcBef>
              <a:spcAft>
                <a:spcPts val="0"/>
              </a:spcAft>
              <a:buFont typeface="Wingdings" panose="05000000000000000000" pitchFamily="2" charset="2"/>
              <a:buNone/>
            </a:pPr>
            <a:r>
              <a:rPr lang="ro-RO" altLang="en-US" sz="4800" b="1" dirty="0">
                <a:latin typeface="Arial" panose="020B0604020202020204" pitchFamily="34" charset="0"/>
                <a:cs typeface="Arial" panose="020B0604020202020204" pitchFamily="34" charset="0"/>
              </a:rPr>
              <a:t>       Mouse-ul </a:t>
            </a:r>
            <a:r>
              <a:rPr lang="ro-RO" altLang="en-US" sz="4800" b="1" dirty="0" err="1">
                <a:latin typeface="Arial" panose="020B0604020202020204" pitchFamily="34" charset="0"/>
                <a:cs typeface="Arial" panose="020B0604020202020204" pitchFamily="34" charset="0"/>
              </a:rPr>
              <a:t>uşurează</a:t>
            </a:r>
            <a:r>
              <a:rPr lang="ro-RO" altLang="en-US" sz="4800" b="1" dirty="0">
                <a:latin typeface="Arial" panose="020B0604020202020204" pitchFamily="34" charset="0"/>
                <a:cs typeface="Arial" panose="020B0604020202020204" pitchFamily="34" charset="0"/>
              </a:rPr>
              <a:t> foarte mult operarea cu meniuri </a:t>
            </a:r>
            <a:r>
              <a:rPr lang="ro-RO" altLang="en-US" sz="4800" b="1" dirty="0" err="1">
                <a:latin typeface="Arial" panose="020B0604020202020204" pitchFamily="34" charset="0"/>
                <a:cs typeface="Arial" panose="020B0604020202020204" pitchFamily="34" charset="0"/>
              </a:rPr>
              <a:t>şi</a:t>
            </a:r>
            <a:r>
              <a:rPr lang="ro-RO" altLang="en-US" sz="4800" b="1" dirty="0">
                <a:latin typeface="Arial" panose="020B0604020202020204" pitchFamily="34" charset="0"/>
                <a:cs typeface="Arial" panose="020B0604020202020204" pitchFamily="34" charset="0"/>
              </a:rPr>
              <a:t> obiecte, în mod grafic, </a:t>
            </a:r>
            <a:r>
              <a:rPr lang="ro-RO" altLang="en-US" sz="4800" b="1" dirty="0" err="1">
                <a:latin typeface="Arial" panose="020B0604020202020204" pitchFamily="34" charset="0"/>
                <a:cs typeface="Arial" panose="020B0604020202020204" pitchFamily="34" charset="0"/>
              </a:rPr>
              <a:t>şi</a:t>
            </a:r>
            <a:r>
              <a:rPr lang="ro-RO" altLang="en-US" sz="4800" b="1" dirty="0">
                <a:latin typeface="Arial" panose="020B0604020202020204" pitchFamily="34" charset="0"/>
                <a:cs typeface="Arial" panose="020B0604020202020204" pitchFamily="34" charset="0"/>
              </a:rPr>
              <a:t> uneori </a:t>
            </a:r>
            <a:r>
              <a:rPr lang="ro-RO" altLang="en-US" sz="4800" b="1" dirty="0" err="1">
                <a:latin typeface="Arial" panose="020B0604020202020204" pitchFamily="34" charset="0"/>
                <a:cs typeface="Arial" panose="020B0604020202020204" pitchFamily="34" charset="0"/>
              </a:rPr>
              <a:t>şi</a:t>
            </a:r>
            <a:r>
              <a:rPr lang="ro-RO" altLang="en-US" sz="4800" b="1" dirty="0">
                <a:latin typeface="Arial" panose="020B0604020202020204" pitchFamily="34" charset="0"/>
                <a:cs typeface="Arial" panose="020B0604020202020204" pitchFamily="34" charset="0"/>
              </a:rPr>
              <a:t> în programe de mod text. </a:t>
            </a:r>
            <a:r>
              <a:rPr lang="ro-RO" altLang="en-US" sz="4800" b="1" dirty="0" err="1">
                <a:latin typeface="Arial" panose="020B0604020202020204" pitchFamily="34" charset="0"/>
                <a:cs typeface="Arial" panose="020B0604020202020204" pitchFamily="34" charset="0"/>
              </a:rPr>
              <a:t>Totuşi</a:t>
            </a:r>
            <a:r>
              <a:rPr lang="ro-RO" altLang="en-US" sz="4800" b="1" dirty="0">
                <a:latin typeface="Arial" panose="020B0604020202020204" pitchFamily="34" charset="0"/>
                <a:cs typeface="Arial" panose="020B0604020202020204" pitchFamily="34" charset="0"/>
              </a:rPr>
              <a:t>, un mouse nu este absolut indispensabil, majoritatea programelor putând fi controlate </a:t>
            </a:r>
            <a:r>
              <a:rPr lang="ro-RO" altLang="en-US" sz="4800" b="1" dirty="0" err="1">
                <a:latin typeface="Arial" panose="020B0604020202020204" pitchFamily="34" charset="0"/>
                <a:cs typeface="Arial" panose="020B0604020202020204" pitchFamily="34" charset="0"/>
              </a:rPr>
              <a:t>şi</a:t>
            </a:r>
            <a:r>
              <a:rPr lang="ro-RO" altLang="en-US" sz="4800" b="1" dirty="0">
                <a:latin typeface="Arial" panose="020B0604020202020204" pitchFamily="34" charset="0"/>
                <a:cs typeface="Arial" panose="020B0604020202020204" pitchFamily="34" charset="0"/>
              </a:rPr>
              <a:t> din taste. </a:t>
            </a:r>
          </a:p>
        </p:txBody>
      </p:sp>
      <p:pic>
        <p:nvPicPr>
          <p:cNvPr id="21508" name="Picture 4" descr="descărcare (3)">
            <a:extLst>
              <a:ext uri="{FF2B5EF4-FFF2-40B4-BE49-F238E27FC236}">
                <a16:creationId xmlns:a16="http://schemas.microsoft.com/office/drawing/2014/main" id="{644081A2-60A4-485F-B91A-2D4713508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881062"/>
            <a:ext cx="2232248" cy="132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C653159-E6B4-44C9-861C-5E2986F2304F}"/>
              </a:ext>
            </a:extLst>
          </p:cNvPr>
          <p:cNvSpPr>
            <a:spLocks noGrp="1" noChangeArrowheads="1"/>
          </p:cNvSpPr>
          <p:nvPr>
            <p:ph type="title"/>
          </p:nvPr>
        </p:nvSpPr>
        <p:spPr>
          <a:xfrm>
            <a:off x="722313" y="1268413"/>
            <a:ext cx="4641775" cy="685800"/>
          </a:xfrm>
        </p:spPr>
        <p:txBody>
          <a:bodyPr>
            <a:noAutofit/>
          </a:bodyPr>
          <a:lstStyle/>
          <a:p>
            <a:pPr eaLnBrk="1" hangingPunct="1"/>
            <a:r>
              <a:rPr lang="ro-RO" altLang="en-US" sz="6600" b="1" dirty="0">
                <a:solidFill>
                  <a:srgbClr val="002060"/>
                </a:solidFill>
              </a:rPr>
              <a:t>Monitorul</a:t>
            </a:r>
          </a:p>
        </p:txBody>
      </p:sp>
      <p:sp>
        <p:nvSpPr>
          <p:cNvPr id="37891" name="Rectangle 3">
            <a:extLst>
              <a:ext uri="{FF2B5EF4-FFF2-40B4-BE49-F238E27FC236}">
                <a16:creationId xmlns:a16="http://schemas.microsoft.com/office/drawing/2014/main" id="{AFB7B8E2-6DBD-4BD1-BD4C-AD60BA454210}"/>
              </a:ext>
            </a:extLst>
          </p:cNvPr>
          <p:cNvSpPr>
            <a:spLocks noGrp="1" noChangeArrowheads="1"/>
          </p:cNvSpPr>
          <p:nvPr>
            <p:ph idx="1"/>
          </p:nvPr>
        </p:nvSpPr>
        <p:spPr>
          <a:xfrm>
            <a:off x="900113" y="2349500"/>
            <a:ext cx="7200900" cy="3773488"/>
          </a:xfrm>
        </p:spPr>
        <p:txBody>
          <a:bodyPr>
            <a:normAutofit fontScale="85000" lnSpcReduction="20000"/>
          </a:bodyPr>
          <a:lstStyle/>
          <a:p>
            <a:pPr marL="0" indent="0" eaLnBrk="1" hangingPunct="1">
              <a:lnSpc>
                <a:spcPct val="150000"/>
              </a:lnSpc>
              <a:spcBef>
                <a:spcPct val="0"/>
              </a:spcBef>
              <a:spcAft>
                <a:spcPts val="0"/>
              </a:spcAft>
              <a:buFontTx/>
              <a:buNone/>
            </a:pPr>
            <a:r>
              <a:rPr lang="ro-RO" altLang="ro-RO" sz="1400" dirty="0">
                <a:latin typeface="Arial" panose="020B0604020202020204" pitchFamily="34" charset="0"/>
                <a:cs typeface="Arial" panose="020B0604020202020204" pitchFamily="34" charset="0"/>
              </a:rPr>
              <a:t>       </a:t>
            </a:r>
            <a:r>
              <a:rPr lang="ro-RO" altLang="ro-RO" sz="1400" b="1" dirty="0">
                <a:solidFill>
                  <a:srgbClr val="002060"/>
                </a:solidFill>
                <a:latin typeface="Arial" panose="020B0604020202020204" pitchFamily="34" charset="0"/>
                <a:cs typeface="Arial" panose="020B0604020202020204" pitchFamily="34" charset="0"/>
              </a:rPr>
              <a:t> </a:t>
            </a:r>
            <a:r>
              <a:rPr lang="ro-RO" altLang="ro-RO" sz="1600" b="1" dirty="0">
                <a:solidFill>
                  <a:srgbClr val="002060"/>
                </a:solidFill>
                <a:latin typeface="Times New Roman" panose="02020603050405020304" pitchFamily="18" charset="0"/>
                <a:cs typeface="Times New Roman" panose="02020603050405020304" pitchFamily="18" charset="0"/>
              </a:rPr>
              <a:t>Display-</a:t>
            </a:r>
            <a:r>
              <a:rPr lang="ro-RO" altLang="ro-RO" sz="1600" b="1" dirty="0" err="1">
                <a:solidFill>
                  <a:srgbClr val="002060"/>
                </a:solidFill>
                <a:latin typeface="Times New Roman" panose="02020603050405020304" pitchFamily="18" charset="0"/>
                <a:cs typeface="Times New Roman" panose="02020603050405020304" pitchFamily="18" charset="0"/>
              </a:rPr>
              <a:t>ul</a:t>
            </a:r>
            <a:r>
              <a:rPr lang="ro-RO" altLang="ro-RO" sz="1600" b="1" dirty="0">
                <a:solidFill>
                  <a:srgbClr val="002060"/>
                </a:solidFill>
                <a:latin typeface="Times New Roman" panose="02020603050405020304" pitchFamily="18" charset="0"/>
                <a:cs typeface="Times New Roman" panose="02020603050405020304" pitchFamily="18" charset="0"/>
              </a:rPr>
              <a:t> </a:t>
            </a:r>
            <a:r>
              <a:rPr lang="ro-RO" altLang="ro-RO" sz="1600" dirty="0">
                <a:latin typeface="Times New Roman" panose="02020603050405020304" pitchFamily="18" charset="0"/>
                <a:cs typeface="Times New Roman" panose="02020603050405020304" pitchFamily="18" charset="0"/>
              </a:rPr>
              <a:t>reprezintă componenta care împreună cu tastatura face parte din configurația de bază a oricărui calculator personal, fiind destinat pentru afișarea, pe ecran, a informațiilor alfanumerice și grafice.</a:t>
            </a:r>
          </a:p>
          <a:p>
            <a:pPr marL="0" indent="0" eaLnBrk="1" hangingPunct="1">
              <a:lnSpc>
                <a:spcPct val="150000"/>
              </a:lnSpc>
              <a:spcBef>
                <a:spcPct val="0"/>
              </a:spcBef>
              <a:spcAft>
                <a:spcPts val="0"/>
              </a:spcAft>
              <a:buFontTx/>
              <a:buNone/>
            </a:pPr>
            <a:r>
              <a:rPr lang="ro-RO" altLang="ro-RO" sz="1600" dirty="0">
                <a:latin typeface="Times New Roman" panose="02020603050405020304" pitchFamily="18" charset="0"/>
                <a:cs typeface="Times New Roman" panose="02020603050405020304" pitchFamily="18" charset="0"/>
              </a:rPr>
              <a:t>        După tehnologia de construcție și principiul de afișare monitoarele sunt de două tipuri: monitoare cu cristale lichide (LCD-uri) și monitoare cu tub cinescop.</a:t>
            </a:r>
            <a:endParaRPr lang="en-US" altLang="ro-RO" sz="1600" dirty="0">
              <a:latin typeface="Times New Roman" panose="02020603050405020304" pitchFamily="18" charset="0"/>
              <a:cs typeface="Times New Roman" panose="02020603050405020304" pitchFamily="18" charset="0"/>
            </a:endParaRPr>
          </a:p>
          <a:p>
            <a:pPr marL="0" indent="0" algn="just" eaLnBrk="1" hangingPunct="1">
              <a:lnSpc>
                <a:spcPct val="150000"/>
              </a:lnSpc>
              <a:spcBef>
                <a:spcPct val="0"/>
              </a:spcBef>
              <a:spcAft>
                <a:spcPts val="0"/>
              </a:spcAft>
              <a:buFontTx/>
              <a:buNone/>
            </a:pPr>
            <a:r>
              <a:rPr lang="ro-RO" altLang="ro-RO" sz="1600" dirty="0">
                <a:latin typeface="Times New Roman" panose="02020603050405020304" pitchFamily="18" charset="0"/>
                <a:cs typeface="Times New Roman" panose="02020603050405020304" pitchFamily="18" charset="0"/>
              </a:rPr>
              <a:t>         Display-urile cu cristale lichide, numite și ecrane plate, având la bază o tehnologie mai sofisticată, care determină și un cost mai ridicat, încă de la apariția lor au făcut, cu greu concurență celor cu tub catodic. Până nu de mult acestea erau folosite, mai ales, ca ecrane de afișare în notebook-uri. În ultimul timp însă, datorită perfecționării tehnologiei de fabricație, ecranele plate devin un concurent tot mai de temut pentru display-urile cu tub cinescop, constituind o alternativă reală, care trezește tot mai mult interesul utilizatorilor. </a:t>
            </a:r>
          </a:p>
          <a:p>
            <a:pPr marL="0" indent="0" algn="just" eaLnBrk="1" hangingPunct="1">
              <a:lnSpc>
                <a:spcPct val="150000"/>
              </a:lnSpc>
              <a:spcBef>
                <a:spcPct val="0"/>
              </a:spcBef>
              <a:spcAft>
                <a:spcPts val="0"/>
              </a:spcAft>
              <a:buFontTx/>
              <a:buNone/>
            </a:pPr>
            <a:r>
              <a:rPr lang="ro-RO" altLang="ro-RO" sz="1600" dirty="0">
                <a:latin typeface="Times New Roman" panose="02020603050405020304" pitchFamily="18" charset="0"/>
                <a:cs typeface="Times New Roman" panose="02020603050405020304" pitchFamily="18" charset="0"/>
              </a:rPr>
              <a:t>          Funcționarea ecranelor plate are la bază proprietatea unor cristale lichide, de a căpăta o anumită orientare stabilă pe o axă optică, sub influenta luminii și a unui câmp electric.</a:t>
            </a:r>
          </a:p>
        </p:txBody>
      </p:sp>
      <p:pic>
        <p:nvPicPr>
          <p:cNvPr id="22532" name="Picture 4" descr="descărcare (4)">
            <a:extLst>
              <a:ext uri="{FF2B5EF4-FFF2-40B4-BE49-F238E27FC236}">
                <a16:creationId xmlns:a16="http://schemas.microsoft.com/office/drawing/2014/main" id="{8BD7831D-2707-4430-B345-D9BF05A04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47706"/>
            <a:ext cx="237688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animEffect transition="in" filter="fade">
                                      <p:cBhvr>
                                        <p:cTn id="9"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69B7787-25AE-4339-9756-F4A5EC574E20}"/>
              </a:ext>
            </a:extLst>
          </p:cNvPr>
          <p:cNvSpPr>
            <a:spLocks noGrp="1" noChangeArrowheads="1"/>
          </p:cNvSpPr>
          <p:nvPr>
            <p:ph type="title"/>
          </p:nvPr>
        </p:nvSpPr>
        <p:spPr>
          <a:xfrm>
            <a:off x="4356448" y="836712"/>
            <a:ext cx="2736850" cy="1281112"/>
          </a:xfrm>
        </p:spPr>
        <p:txBody>
          <a:bodyPr/>
          <a:lstStyle/>
          <a:p>
            <a:pPr eaLnBrk="1" hangingPunct="1"/>
            <a:r>
              <a:rPr lang="ro-RO" altLang="en-US" dirty="0"/>
              <a:t>Scurt istoric </a:t>
            </a:r>
          </a:p>
        </p:txBody>
      </p:sp>
      <p:sp>
        <p:nvSpPr>
          <p:cNvPr id="20483" name="Text Box 4">
            <a:extLst>
              <a:ext uri="{FF2B5EF4-FFF2-40B4-BE49-F238E27FC236}">
                <a16:creationId xmlns:a16="http://schemas.microsoft.com/office/drawing/2014/main" id="{AF101EFE-F64D-46E3-B9A5-D5B64C41D0F8}"/>
              </a:ext>
            </a:extLst>
          </p:cNvPr>
          <p:cNvSpPr txBox="1">
            <a:spLocks noChangeArrowheads="1"/>
          </p:cNvSpPr>
          <p:nvPr/>
        </p:nvSpPr>
        <p:spPr bwMode="auto">
          <a:xfrm>
            <a:off x="3203848" y="2492896"/>
            <a:ext cx="518477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ro-RO" altLang="ro-RO" dirty="0">
                <a:solidFill>
                  <a:schemeClr val="tx1"/>
                </a:solidFill>
                <a:latin typeface="Arial" panose="020B0604020202020204" pitchFamily="34" charset="0"/>
              </a:rPr>
              <a:t> </a:t>
            </a:r>
            <a:r>
              <a:rPr lang="ro-RO" altLang="ro-RO" sz="1400" dirty="0">
                <a:solidFill>
                  <a:schemeClr val="tx1"/>
                </a:solidFill>
                <a:latin typeface="Arial" panose="020B0604020202020204" pitchFamily="34" charset="0"/>
              </a:rPr>
              <a:t>Încă din anii 1980 majoritatea calculatoarelor mici sunt PC-uri, deci compatibile din punct de vedere hardware cu PC-urile inițiale ale firmei IBM care se numeau IBM PC. Ele folosesc procesoare fabricate de firmele AMD sau Intel, desigur însă mult mai rapide decât cele folosite inițial de I.B.M. Prima generație de computere de uz personal, tradus „calculator pentru acasă”, nestandardizate, azi învechite, au fost fabricate de diverse companii în diverse </a:t>
            </a:r>
            <a:r>
              <a:rPr lang="ro-RO" altLang="ro-RO" sz="1400" dirty="0" err="1">
                <a:solidFill>
                  <a:schemeClr val="tx1"/>
                </a:solidFill>
                <a:latin typeface="Arial" panose="020B0604020202020204" pitchFamily="34" charset="0"/>
              </a:rPr>
              <a:t>modele.”IBM</a:t>
            </a:r>
            <a:r>
              <a:rPr lang="ro-RO" altLang="ro-RO" sz="1400" dirty="0">
                <a:solidFill>
                  <a:schemeClr val="tx1"/>
                </a:solidFill>
                <a:latin typeface="Arial" panose="020B0604020202020204" pitchFamily="34" charset="0"/>
              </a:rPr>
              <a:t> PC” (PC-urile inițiale), computere azi învechite de la compania IBM, model "IBM PC", cu microprocesor de tip Intel 8088 (un Intel 8086 cu magistrala de date pe 8 biți) sau o versiune ulterioară, construite după arhitectura IA-32 (</a:t>
            </a:r>
            <a:r>
              <a:rPr lang="ro-RO" altLang="ro-RO" sz="1400" i="1" dirty="0">
                <a:solidFill>
                  <a:schemeClr val="tx1"/>
                </a:solidFill>
                <a:latin typeface="Arial" panose="020B0604020202020204" pitchFamily="34" charset="0"/>
              </a:rPr>
              <a:t>Intel </a:t>
            </a:r>
            <a:r>
              <a:rPr lang="ro-RO" altLang="ro-RO" sz="1400" i="1" dirty="0" err="1">
                <a:solidFill>
                  <a:schemeClr val="tx1"/>
                </a:solidFill>
                <a:latin typeface="Arial" panose="020B0604020202020204" pitchFamily="34" charset="0"/>
              </a:rPr>
              <a:t>Architecture</a:t>
            </a:r>
            <a:r>
              <a:rPr lang="ro-RO" altLang="ro-RO" sz="1400" i="1" dirty="0">
                <a:solidFill>
                  <a:schemeClr val="tx1"/>
                </a:solidFill>
                <a:latin typeface="Arial" panose="020B0604020202020204" pitchFamily="34" charset="0"/>
              </a:rPr>
              <a:t> 32 bit</a:t>
            </a:r>
            <a:r>
              <a:rPr lang="ro-RO" altLang="ro-RO" sz="1400" dirty="0">
                <a:solidFill>
                  <a:schemeClr val="tx1"/>
                </a:solidFill>
                <a:latin typeface="Arial" panose="020B0604020202020204" pitchFamily="34" charset="0"/>
              </a:rPr>
              <a:t>) numită și x86, cu procesor Intel 80386 pe 32 bit; inițial au fost concepute pentru un singur utilizator. </a:t>
            </a:r>
          </a:p>
        </p:txBody>
      </p:sp>
      <p:pic>
        <p:nvPicPr>
          <p:cNvPr id="3077" name="Picture 5" descr="Primul calculator">
            <a:extLst>
              <a:ext uri="{FF2B5EF4-FFF2-40B4-BE49-F238E27FC236}">
                <a16:creationId xmlns:a16="http://schemas.microsoft.com/office/drawing/2014/main" id="{08AE1133-DB70-458B-BCB4-DE32CC5CF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15008"/>
            <a:ext cx="2160240" cy="162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a:extLst>
              <a:ext uri="{FF2B5EF4-FFF2-40B4-BE49-F238E27FC236}">
                <a16:creationId xmlns:a16="http://schemas.microsoft.com/office/drawing/2014/main" id="{F0C0A726-E1D1-40E6-B75C-74FAEF27530C}"/>
              </a:ext>
            </a:extLst>
          </p:cNvPr>
          <p:cNvSpPr txBox="1">
            <a:spLocks noChangeArrowheads="1"/>
          </p:cNvSpPr>
          <p:nvPr/>
        </p:nvSpPr>
        <p:spPr bwMode="auto">
          <a:xfrm>
            <a:off x="1061622" y="2780928"/>
            <a:ext cx="228624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ts val="0"/>
              </a:spcBef>
              <a:buClrTx/>
              <a:buFontTx/>
              <a:buNone/>
            </a:pPr>
            <a:r>
              <a:rPr lang="ro-RO" altLang="ro-RO" dirty="0">
                <a:solidFill>
                  <a:schemeClr val="tx1"/>
                </a:solidFill>
                <a:latin typeface="Arial" panose="020B0604020202020204" pitchFamily="34" charset="0"/>
              </a:rPr>
              <a:t> Acesta este primul calculator, creat vreodată.</a:t>
            </a:r>
          </a:p>
          <a:p>
            <a:pPr eaLnBrk="1" hangingPunct="1">
              <a:spcBef>
                <a:spcPts val="0"/>
              </a:spcBef>
              <a:buClrTx/>
              <a:buFontTx/>
              <a:buNone/>
            </a:pPr>
            <a:r>
              <a:rPr lang="ro-RO" altLang="ro-RO" dirty="0">
                <a:solidFill>
                  <a:schemeClr val="tx1"/>
                </a:solidFill>
                <a:latin typeface="Arial" panose="020B0604020202020204" pitchFamily="34" charset="0"/>
              </a:rPr>
              <a:t>După cum puteți observa are design simplu, nu este complicat.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F6EF1E4-8CDC-412E-8906-10B71B70D00B}"/>
              </a:ext>
            </a:extLst>
          </p:cNvPr>
          <p:cNvSpPr>
            <a:spLocks noGrp="1" noChangeArrowheads="1"/>
          </p:cNvSpPr>
          <p:nvPr>
            <p:ph type="title"/>
          </p:nvPr>
        </p:nvSpPr>
        <p:spPr>
          <a:xfrm>
            <a:off x="722313" y="1268413"/>
            <a:ext cx="6400800" cy="685800"/>
          </a:xfrm>
        </p:spPr>
        <p:txBody>
          <a:bodyPr>
            <a:normAutofit fontScale="90000"/>
          </a:bodyPr>
          <a:lstStyle/>
          <a:p>
            <a:pPr eaLnBrk="1" hangingPunct="1"/>
            <a:r>
              <a:rPr lang="en-US" altLang="en-US"/>
              <a:t>bibliografie</a:t>
            </a:r>
            <a:endParaRPr lang="ro-RO" altLang="en-US"/>
          </a:p>
        </p:txBody>
      </p:sp>
      <p:sp>
        <p:nvSpPr>
          <p:cNvPr id="38915" name="Substituent conținut 1">
            <a:extLst>
              <a:ext uri="{FF2B5EF4-FFF2-40B4-BE49-F238E27FC236}">
                <a16:creationId xmlns:a16="http://schemas.microsoft.com/office/drawing/2014/main" id="{67B649B1-C7F5-4D95-B96D-2BA62F16A707}"/>
              </a:ext>
            </a:extLst>
          </p:cNvPr>
          <p:cNvSpPr>
            <a:spLocks noGrp="1"/>
          </p:cNvSpPr>
          <p:nvPr>
            <p:ph idx="1"/>
          </p:nvPr>
        </p:nvSpPr>
        <p:spPr/>
        <p:txBody>
          <a:bodyPr/>
          <a:lstStyle/>
          <a:p>
            <a:pPr eaLnBrk="1" hangingPunct="1"/>
            <a:r>
              <a:rPr lang="ro-RO" altLang="ro-RO" dirty="0">
                <a:hlinkClick r:id="rId2"/>
              </a:rPr>
              <a:t>https://ro.wikipedia.org/wiki/</a:t>
            </a:r>
            <a:endParaRPr lang="en-US" altLang="ro-RO" dirty="0"/>
          </a:p>
          <a:p>
            <a:pPr eaLnBrk="1" hangingPunct="1"/>
            <a:r>
              <a:rPr lang="ro-RO" altLang="ro-RO" dirty="0"/>
              <a:t>http://www.descopera.org/cum-functioneaza-calculatorul/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a:extLst>
              <a:ext uri="{FF2B5EF4-FFF2-40B4-BE49-F238E27FC236}">
                <a16:creationId xmlns:a16="http://schemas.microsoft.com/office/drawing/2014/main" id="{CD7700FD-CBB9-4F7F-8116-EBDF9022C2AA}"/>
              </a:ext>
            </a:extLst>
          </p:cNvPr>
          <p:cNvSpPr txBox="1">
            <a:spLocks noChangeArrowheads="1"/>
          </p:cNvSpPr>
          <p:nvPr/>
        </p:nvSpPr>
        <p:spPr bwMode="auto">
          <a:xfrm>
            <a:off x="1187624" y="548680"/>
            <a:ext cx="6913563"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ro-RO" altLang="ro-RO" dirty="0">
                <a:solidFill>
                  <a:schemeClr val="tx1"/>
                </a:solidFill>
                <a:latin typeface="Arial" panose="020B0604020202020204" pitchFamily="34" charset="0"/>
              </a:rPr>
              <a:t>      </a:t>
            </a:r>
          </a:p>
          <a:p>
            <a:pPr algn="just" eaLnBrk="1" hangingPunct="1">
              <a:spcBef>
                <a:spcPct val="50000"/>
              </a:spcBef>
              <a:buClrTx/>
              <a:buFontTx/>
              <a:buNone/>
            </a:pPr>
            <a:r>
              <a:rPr lang="ro-RO" altLang="ro-RO" sz="1400" dirty="0">
                <a:solidFill>
                  <a:schemeClr val="tx1"/>
                </a:solidFill>
                <a:latin typeface="Arial" panose="020B0604020202020204" pitchFamily="34" charset="0"/>
              </a:rPr>
              <a:t>      O caracteristică distinctivă este modularitatea PC-urilor: chiar fără a fi specialiști, utilizatorii pot modifica, extinde sau schimba cipurile de memorie, placa de bază, plăcile de extensie, discurile dure și chiar și sistemul de operare. Din punctul de vedere al hardware-ului există multe modele și tipuri constructive de PC-uri. Printre modelele constructive actuale de succes (în 2011) se numără de exemplu cele de tip „PC tabletă” (din engleză de la </a:t>
            </a:r>
            <a:r>
              <a:rPr lang="ro-RO" altLang="ro-RO" sz="1400" i="1" dirty="0" err="1">
                <a:solidFill>
                  <a:schemeClr val="tx1"/>
                </a:solidFill>
                <a:latin typeface="Arial" panose="020B0604020202020204" pitchFamily="34" charset="0"/>
              </a:rPr>
              <a:t>Tablet</a:t>
            </a:r>
            <a:r>
              <a:rPr lang="ro-RO" altLang="ro-RO" sz="1400" i="1" dirty="0">
                <a:solidFill>
                  <a:schemeClr val="tx1"/>
                </a:solidFill>
                <a:latin typeface="Arial" panose="020B0604020202020204" pitchFamily="34" charset="0"/>
              </a:rPr>
              <a:t> PC</a:t>
            </a:r>
            <a:r>
              <a:rPr lang="ro-RO" altLang="ro-RO" sz="1400" dirty="0">
                <a:solidFill>
                  <a:schemeClr val="tx1"/>
                </a:solidFill>
                <a:latin typeface="Arial" panose="020B0604020202020204" pitchFamily="34" charset="0"/>
              </a:rPr>
              <a:t>).</a:t>
            </a:r>
          </a:p>
          <a:p>
            <a:pPr eaLnBrk="1" hangingPunct="1">
              <a:spcBef>
                <a:spcPct val="50000"/>
              </a:spcBef>
              <a:buClrTx/>
              <a:buFontTx/>
              <a:buNone/>
            </a:pPr>
            <a:endParaRPr lang="ro-RO" altLang="ro-RO" sz="1400" dirty="0">
              <a:solidFill>
                <a:schemeClr val="tx1"/>
              </a:solidFill>
              <a:latin typeface="Arial" panose="020B0604020202020204" pitchFamily="34" charset="0"/>
            </a:endParaRPr>
          </a:p>
          <a:p>
            <a:pPr eaLnBrk="1" hangingPunct="1">
              <a:spcBef>
                <a:spcPct val="50000"/>
              </a:spcBef>
              <a:buClrTx/>
              <a:buFontTx/>
              <a:buNone/>
            </a:pPr>
            <a:r>
              <a:rPr lang="ro-RO" altLang="ro-RO" sz="1400" dirty="0">
                <a:solidFill>
                  <a:schemeClr val="tx1"/>
                </a:solidFill>
                <a:latin typeface="Arial" panose="020B0604020202020204" pitchFamily="34" charset="0"/>
              </a:rPr>
              <a:t>    Numărul de PC-uri aflate în uz în lume a depășit pragul de 1 miliard în iunie 2008.Prin contrast, există și computere personale mici, portabile, care </a:t>
            </a:r>
            <a:r>
              <a:rPr lang="ro-RO" altLang="ro-RO" sz="1400" b="1" dirty="0">
                <a:solidFill>
                  <a:schemeClr val="tx1"/>
                </a:solidFill>
                <a:latin typeface="Arial" panose="020B0604020202020204" pitchFamily="34" charset="0"/>
              </a:rPr>
              <a:t>nu</a:t>
            </a:r>
            <a:r>
              <a:rPr lang="ro-RO" altLang="ro-RO" sz="1400" dirty="0">
                <a:solidFill>
                  <a:schemeClr val="tx1"/>
                </a:solidFill>
                <a:latin typeface="Arial" panose="020B0604020202020204" pitchFamily="34" charset="0"/>
              </a:rPr>
              <a:t> sunt PC-uri (au o altă arhitectură decât calculatoarele personale de tip PC). În ziua de azi ele sunt fabricate de ex. de către companiile Apple (familia de calculatoare Macintosh), Hewlett-Packard, RIM, SGI, divizia Sun Microsystems a companiei Oracle și altele. De asemenea, strict vorbind, nici aparatele „inteligente” de tip </a:t>
            </a:r>
            <a:r>
              <a:rPr lang="ro-RO" altLang="ro-RO" sz="1400" dirty="0" err="1">
                <a:solidFill>
                  <a:schemeClr val="tx1"/>
                </a:solidFill>
                <a:latin typeface="Arial" panose="020B0604020202020204" pitchFamily="34" charset="0"/>
              </a:rPr>
              <a:t>smartphone</a:t>
            </a:r>
            <a:r>
              <a:rPr lang="ro-RO" altLang="ro-RO" sz="1400" dirty="0">
                <a:solidFill>
                  <a:schemeClr val="tx1"/>
                </a:solidFill>
                <a:latin typeface="Arial" panose="020B0604020202020204" pitchFamily="34" charset="0"/>
              </a:rPr>
              <a:t> și nici unele computere tabletă ca de ex. </a:t>
            </a:r>
            <a:r>
              <a:rPr lang="ro-RO" altLang="ro-RO" sz="1400" dirty="0" err="1">
                <a:solidFill>
                  <a:schemeClr val="tx1"/>
                </a:solidFill>
                <a:latin typeface="Arial" panose="020B0604020202020204" pitchFamily="34" charset="0"/>
              </a:rPr>
              <a:t>iPad</a:t>
            </a:r>
            <a:r>
              <a:rPr lang="ro-RO" altLang="ro-RO" sz="1400" dirty="0">
                <a:solidFill>
                  <a:schemeClr val="tx1"/>
                </a:solidFill>
                <a:latin typeface="Arial" panose="020B0604020202020204" pitchFamily="34" charset="0"/>
              </a:rPr>
              <a:t>, nu sunt PC-uri, deși aparțin marelui domeniu de calculatoare.</a:t>
            </a:r>
          </a:p>
        </p:txBody>
      </p:sp>
      <p:pic>
        <p:nvPicPr>
          <p:cNvPr id="4106" name="Picture 10" descr="calculator">
            <a:extLst>
              <a:ext uri="{FF2B5EF4-FFF2-40B4-BE49-F238E27FC236}">
                <a16:creationId xmlns:a16="http://schemas.microsoft.com/office/drawing/2014/main" id="{EA141EF6-6D63-49D5-9DD2-8CA0D1404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83687"/>
            <a:ext cx="2736676" cy="16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1">
            <a:extLst>
              <a:ext uri="{FF2B5EF4-FFF2-40B4-BE49-F238E27FC236}">
                <a16:creationId xmlns:a16="http://schemas.microsoft.com/office/drawing/2014/main" id="{C2D8C866-AF35-4EEF-B7C3-B2C1D7921658}"/>
              </a:ext>
            </a:extLst>
          </p:cNvPr>
          <p:cNvSpPr txBox="1">
            <a:spLocks noChangeArrowheads="1"/>
          </p:cNvSpPr>
          <p:nvPr/>
        </p:nvSpPr>
        <p:spPr bwMode="auto">
          <a:xfrm>
            <a:off x="4211638" y="4652963"/>
            <a:ext cx="460851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ro-RO" altLang="ro-RO" dirty="0">
                <a:solidFill>
                  <a:schemeClr val="tx1"/>
                </a:solidFill>
                <a:latin typeface="Arial" panose="020B0604020202020204" pitchFamily="34" charset="0"/>
              </a:rPr>
              <a:t> </a:t>
            </a:r>
            <a:r>
              <a:rPr lang="ro-RO" altLang="ro-RO" sz="1600" dirty="0">
                <a:solidFill>
                  <a:schemeClr val="tx1"/>
                </a:solidFill>
                <a:latin typeface="Arial" panose="020B0604020202020204" pitchFamily="34" charset="0"/>
              </a:rPr>
              <a:t>In cele ce urmează, încerc sa vă arăt schema unui calculator și componentele acestuia.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diamond(in)">
                                      <p:cBhvr>
                                        <p:cTn id="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chema1">
            <a:extLst>
              <a:ext uri="{FF2B5EF4-FFF2-40B4-BE49-F238E27FC236}">
                <a16:creationId xmlns:a16="http://schemas.microsoft.com/office/drawing/2014/main" id="{9B92EC74-EF25-40FC-95B1-84BB549F0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620688"/>
            <a:ext cx="792088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a:extLst>
              <a:ext uri="{FF2B5EF4-FFF2-40B4-BE49-F238E27FC236}">
                <a16:creationId xmlns:a16="http://schemas.microsoft.com/office/drawing/2014/main" id="{54EE6A88-9336-4F9D-9458-14713344181F}"/>
              </a:ext>
            </a:extLst>
          </p:cNvPr>
          <p:cNvSpPr txBox="1">
            <a:spLocks noChangeArrowheads="1"/>
          </p:cNvSpPr>
          <p:nvPr/>
        </p:nvSpPr>
        <p:spPr bwMode="auto">
          <a:xfrm>
            <a:off x="827087" y="3212976"/>
            <a:ext cx="748982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ro-RO" altLang="ro-RO" dirty="0">
                <a:solidFill>
                  <a:schemeClr val="tx1"/>
                </a:solidFill>
                <a:latin typeface="Arial" panose="020B0604020202020204" pitchFamily="34" charset="0"/>
              </a:rPr>
              <a:t>    Deasupra, avem prezentată, schema funcțională a calculatorului. O să vă explic ce se întâmplă: dispozitivul de intrare, primește datele si instrucțiunile, acesta le transmite memoriei, care la rândul ei, transmite dispozitivului central de comandă, după, dispozitivul aritmetic și logic, transmite datele la memorie, aceasta transmite datele dispozitivelor de ieșire și de aici cunoaștem ce se întâmplă. Un proces de acest gen nu durează mult, depinde de calculator, daca este unul vechi, procesul poate dura pana la 10-15 minute, daca este un calculator nou, procesul se produce imediat, într-un minut. Acest proces depinde și de starea componentelor și de cum sunt îngrijite.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42EA809-44A3-421C-9CEC-09F010D40C68}"/>
              </a:ext>
            </a:extLst>
          </p:cNvPr>
          <p:cNvSpPr>
            <a:spLocks noGrp="1" noChangeArrowheads="1"/>
          </p:cNvSpPr>
          <p:nvPr>
            <p:ph type="title"/>
          </p:nvPr>
        </p:nvSpPr>
        <p:spPr>
          <a:xfrm>
            <a:off x="379307" y="648858"/>
            <a:ext cx="8229600" cy="1143000"/>
          </a:xfrm>
        </p:spPr>
        <p:txBody>
          <a:bodyPr>
            <a:normAutofit/>
          </a:bodyPr>
          <a:lstStyle/>
          <a:p>
            <a:pPr eaLnBrk="1" hangingPunct="1"/>
            <a:r>
              <a:rPr lang="ro-RO" altLang="en-US" sz="3200" b="1" dirty="0">
                <a:solidFill>
                  <a:srgbClr val="002060"/>
                </a:solidFill>
              </a:rPr>
              <a:t>Schema si componentele</a:t>
            </a:r>
            <a:br>
              <a:rPr lang="ro-RO" altLang="en-US" sz="3200" b="1" dirty="0">
                <a:solidFill>
                  <a:srgbClr val="002060"/>
                </a:solidFill>
              </a:rPr>
            </a:br>
            <a:r>
              <a:rPr lang="ro-RO" altLang="en-US" sz="3200" b="1" dirty="0">
                <a:solidFill>
                  <a:srgbClr val="002060"/>
                </a:solidFill>
              </a:rPr>
              <a:t> unui calculator</a:t>
            </a:r>
          </a:p>
        </p:txBody>
      </p:sp>
      <p:pic>
        <p:nvPicPr>
          <p:cNvPr id="5124" name="Picture 4" descr="PC-parti-componente_big">
            <a:extLst>
              <a:ext uri="{FF2B5EF4-FFF2-40B4-BE49-F238E27FC236}">
                <a16:creationId xmlns:a16="http://schemas.microsoft.com/office/drawing/2014/main" id="{EBD1CAA1-2EC9-4002-9A4D-9A66B3255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20887"/>
            <a:ext cx="3154362" cy="33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a:extLst>
              <a:ext uri="{FF2B5EF4-FFF2-40B4-BE49-F238E27FC236}">
                <a16:creationId xmlns:a16="http://schemas.microsoft.com/office/drawing/2014/main" id="{692FCEBF-C2AD-4915-AEA7-0F3F04B8AA55}"/>
              </a:ext>
            </a:extLst>
          </p:cNvPr>
          <p:cNvSpPr txBox="1">
            <a:spLocks noChangeArrowheads="1"/>
          </p:cNvSpPr>
          <p:nvPr/>
        </p:nvSpPr>
        <p:spPr bwMode="auto">
          <a:xfrm>
            <a:off x="4716016" y="2420887"/>
            <a:ext cx="3671887"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ro-RO" altLang="ro-RO" dirty="0">
                <a:solidFill>
                  <a:schemeClr val="tx1"/>
                </a:solidFill>
                <a:latin typeface="Arial" panose="020B0604020202020204" pitchFamily="34" charset="0"/>
              </a:rPr>
              <a:t>     </a:t>
            </a:r>
            <a:r>
              <a:rPr lang="ro-RO" altLang="ro-RO" sz="1700" dirty="0">
                <a:solidFill>
                  <a:srgbClr val="00B050"/>
                </a:solidFill>
                <a:latin typeface="Arial" panose="020B0604020202020204" pitchFamily="34" charset="0"/>
              </a:rPr>
              <a:t>1)Monitorul</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2)Placa de bază</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3) Microprocesor</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4)Memorie cu acces aleatoriu</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5)Plăci de extensie (video, audio și rețea pe soclu)</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6)Sursa de alimentare (în comutație)- Asigura tensiuni stabilizate de 3.3 V,5 V,12 </a:t>
            </a:r>
            <a:r>
              <a:rPr lang="ro-RO" altLang="ro-RO" sz="1700" dirty="0" err="1">
                <a:solidFill>
                  <a:srgbClr val="00B050"/>
                </a:solidFill>
                <a:latin typeface="Arial" panose="020B0604020202020204" pitchFamily="34" charset="0"/>
              </a:rPr>
              <a:t>Vcc</a:t>
            </a:r>
            <a:r>
              <a:rPr lang="ro-RO" altLang="ro-RO" sz="1700" dirty="0">
                <a:solidFill>
                  <a:srgbClr val="00B050"/>
                </a:solidFill>
                <a:latin typeface="Arial" panose="020B0604020202020204" pitchFamily="34" charset="0"/>
              </a:rPr>
              <a:t>.</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7)Unitate de citire și scriere a discurilor optice</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8)Hard Disk</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9)Tastatură</a:t>
            </a:r>
            <a:br>
              <a:rPr lang="ro-RO" altLang="ro-RO" sz="1700" dirty="0">
                <a:solidFill>
                  <a:srgbClr val="00B050"/>
                </a:solidFill>
                <a:latin typeface="Arial" panose="020B0604020202020204" pitchFamily="34" charset="0"/>
              </a:rPr>
            </a:br>
            <a:r>
              <a:rPr lang="ro-RO" altLang="ro-RO" sz="1700" dirty="0">
                <a:solidFill>
                  <a:srgbClr val="00B050"/>
                </a:solidFill>
                <a:latin typeface="Arial" panose="020B0604020202020204" pitchFamily="34" charset="0"/>
              </a:rPr>
              <a:t>10)Mouse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FBAE3054-ED97-48F7-990C-15AD3267EEFF}"/>
              </a:ext>
            </a:extLst>
          </p:cNvPr>
          <p:cNvSpPr>
            <a:spLocks noGrp="1" noChangeArrowheads="1"/>
          </p:cNvSpPr>
          <p:nvPr>
            <p:ph idx="1"/>
          </p:nvPr>
        </p:nvSpPr>
        <p:spPr>
          <a:xfrm>
            <a:off x="900113" y="692696"/>
            <a:ext cx="7488237" cy="5544593"/>
          </a:xfrm>
        </p:spPr>
        <p:txBody>
          <a:bodyPr>
            <a:normAutofit fontScale="47500" lnSpcReduction="20000"/>
          </a:bodyPr>
          <a:lstStyle/>
          <a:p>
            <a:pPr eaLnBrk="1" hangingPunct="1">
              <a:lnSpc>
                <a:spcPct val="70000"/>
              </a:lnSpc>
              <a:buFontTx/>
              <a:buNone/>
            </a:pPr>
            <a:r>
              <a:rPr lang="ro-RO" altLang="ro-RO" sz="1400" b="1" dirty="0">
                <a:latin typeface="Arial" panose="020B0604020202020204" pitchFamily="34" charset="0"/>
                <a:cs typeface="Arial" panose="020B0604020202020204" pitchFamily="34" charset="0"/>
              </a:rPr>
              <a:t>               </a:t>
            </a:r>
          </a:p>
          <a:p>
            <a:pPr eaLnBrk="1" hangingPunct="1">
              <a:lnSpc>
                <a:spcPct val="70000"/>
              </a:lnSpc>
              <a:buFontTx/>
              <a:buNone/>
            </a:pPr>
            <a:r>
              <a:rPr lang="ro-RO" altLang="ro-RO" sz="1400" b="1" dirty="0">
                <a:solidFill>
                  <a:srgbClr val="0070C0"/>
                </a:solidFill>
                <a:latin typeface="Arial" panose="020B0604020202020204" pitchFamily="34" charset="0"/>
                <a:cs typeface="Arial" panose="020B0604020202020204" pitchFamily="34" charset="0"/>
              </a:rPr>
              <a:t>    </a:t>
            </a:r>
            <a:r>
              <a:rPr lang="ro-RO" altLang="ro-RO" sz="3800" b="1" dirty="0">
                <a:solidFill>
                  <a:srgbClr val="0070C0"/>
                </a:solidFill>
                <a:latin typeface="Times New Roman" panose="02020603050405020304" pitchFamily="18" charset="0"/>
                <a:cs typeface="Times New Roman" panose="02020603050405020304" pitchFamily="18" charset="0"/>
              </a:rPr>
              <a:t>Caracteristicile tehnice </a:t>
            </a:r>
            <a:r>
              <a:rPr lang="ro-RO" altLang="ro-RO" sz="3800" b="1" dirty="0" err="1">
                <a:solidFill>
                  <a:srgbClr val="0070C0"/>
                </a:solidFill>
                <a:latin typeface="Times New Roman" panose="02020603050405020304" pitchFamily="18" charset="0"/>
                <a:cs typeface="Times New Roman" panose="02020603050405020304" pitchFamily="18" charset="0"/>
              </a:rPr>
              <a:t>şi</a:t>
            </a:r>
            <a:r>
              <a:rPr lang="ro-RO" altLang="ro-RO" sz="3800" b="1" dirty="0">
                <a:solidFill>
                  <a:srgbClr val="0070C0"/>
                </a:solidFill>
                <a:latin typeface="Times New Roman" panose="02020603050405020304" pitchFamily="18" charset="0"/>
                <a:cs typeface="Times New Roman" panose="02020603050405020304" pitchFamily="18" charset="0"/>
              </a:rPr>
              <a:t> </a:t>
            </a:r>
            <a:r>
              <a:rPr lang="ro-RO" altLang="ro-RO" sz="3800" b="1" dirty="0" err="1">
                <a:solidFill>
                  <a:srgbClr val="0070C0"/>
                </a:solidFill>
                <a:latin typeface="Times New Roman" panose="02020603050405020304" pitchFamily="18" charset="0"/>
                <a:cs typeface="Times New Roman" panose="02020603050405020304" pitchFamily="18" charset="0"/>
              </a:rPr>
              <a:t>funcţionale</a:t>
            </a:r>
            <a:r>
              <a:rPr lang="ro-RO" altLang="ro-RO" sz="3800" b="1" dirty="0">
                <a:solidFill>
                  <a:srgbClr val="0070C0"/>
                </a:solidFill>
                <a:latin typeface="Times New Roman" panose="02020603050405020304" pitchFamily="18" charset="0"/>
                <a:cs typeface="Times New Roman" panose="02020603050405020304" pitchFamily="18" charset="0"/>
              </a:rPr>
              <a:t> ale memoriei interne sunt:</a:t>
            </a:r>
          </a:p>
          <a:p>
            <a:pPr marL="0" eaLnBrk="1" hangingPunct="1">
              <a:lnSpc>
                <a:spcPct val="170000"/>
              </a:lnSpc>
              <a:spcBef>
                <a:spcPts val="0"/>
              </a:spcBef>
              <a:spcAft>
                <a:spcPts val="0"/>
              </a:spcAft>
            </a:pPr>
            <a:r>
              <a:rPr lang="ro-RO" altLang="ro-RO" sz="2300" b="1" dirty="0">
                <a:latin typeface="Times New Roman" panose="02020603050405020304" pitchFamily="18" charset="0"/>
                <a:cs typeface="Times New Roman" panose="02020603050405020304" pitchFamily="18" charset="0"/>
              </a:rPr>
              <a:t>Capacitatea de memorare, exprimată în KB, MB, GB,TB, </a:t>
            </a:r>
            <a:r>
              <a:rPr lang="ro-RO" altLang="ro-RO" sz="2300" b="1" dirty="0" err="1">
                <a:latin typeface="Times New Roman" panose="02020603050405020304" pitchFamily="18" charset="0"/>
                <a:cs typeface="Times New Roman" panose="02020603050405020304" pitchFamily="18" charset="0"/>
              </a:rPr>
              <a:t>PetaB</a:t>
            </a:r>
            <a:r>
              <a:rPr lang="ro-RO" altLang="ro-RO" sz="2300" b="1" dirty="0">
                <a:latin typeface="Times New Roman" panose="02020603050405020304" pitchFamily="18" charset="0"/>
                <a:cs typeface="Times New Roman" panose="02020603050405020304" pitchFamily="18" charset="0"/>
              </a:rPr>
              <a:t>, </a:t>
            </a:r>
            <a:r>
              <a:rPr lang="ro-RO" altLang="ro-RO" sz="2300" b="1" dirty="0" err="1">
                <a:latin typeface="Times New Roman" panose="02020603050405020304" pitchFamily="18" charset="0"/>
                <a:cs typeface="Times New Roman" panose="02020603050405020304" pitchFamily="18" charset="0"/>
              </a:rPr>
              <a:t>ExaB</a:t>
            </a:r>
            <a:r>
              <a:rPr lang="ro-RO" altLang="ro-RO" sz="2300" b="1" dirty="0">
                <a:latin typeface="Times New Roman" panose="02020603050405020304" pitchFamily="18" charset="0"/>
                <a:cs typeface="Times New Roman" panose="02020603050405020304" pitchFamily="18" charset="0"/>
              </a:rPr>
              <a:t>, </a:t>
            </a:r>
            <a:r>
              <a:rPr lang="ro-RO" altLang="ro-RO" sz="2300" b="1" dirty="0" err="1">
                <a:latin typeface="Times New Roman" panose="02020603050405020304" pitchFamily="18" charset="0"/>
                <a:cs typeface="Times New Roman" panose="02020603050405020304" pitchFamily="18" charset="0"/>
              </a:rPr>
              <a:t>ZetaB</a:t>
            </a:r>
            <a:r>
              <a:rPr lang="ro-RO" altLang="ro-RO" sz="2300" b="1" dirty="0">
                <a:latin typeface="Times New Roman" panose="02020603050405020304" pitchFamily="18" charset="0"/>
                <a:cs typeface="Times New Roman" panose="02020603050405020304" pitchFamily="18" charset="0"/>
              </a:rPr>
              <a:t>, </a:t>
            </a:r>
            <a:r>
              <a:rPr lang="ro-RO" altLang="ro-RO" sz="2300" b="1" dirty="0" err="1">
                <a:latin typeface="Times New Roman" panose="02020603050405020304" pitchFamily="18" charset="0"/>
                <a:cs typeface="Times New Roman" panose="02020603050405020304" pitchFamily="18" charset="0"/>
              </a:rPr>
              <a:t>YottaB</a:t>
            </a:r>
            <a:r>
              <a:rPr lang="ro-RO" altLang="ro-RO" sz="2300" b="1" dirty="0">
                <a:latin typeface="Times New Roman" panose="02020603050405020304" pitchFamily="18" charset="0"/>
                <a:cs typeface="Times New Roman" panose="02020603050405020304" pitchFamily="18" charset="0"/>
              </a:rPr>
              <a:t> reprezintă volumul maxim de informație (în expresie binară) ce poate fi stocat în timpul prelucrării de către memoria internă.</a:t>
            </a:r>
          </a:p>
          <a:p>
            <a:pPr marL="0" eaLnBrk="1" hangingPunct="1">
              <a:lnSpc>
                <a:spcPct val="170000"/>
              </a:lnSpc>
              <a:spcBef>
                <a:spcPts val="0"/>
              </a:spcBef>
              <a:spcAft>
                <a:spcPts val="0"/>
              </a:spcAft>
            </a:pPr>
            <a:r>
              <a:rPr lang="ro-RO" altLang="ro-RO" sz="2300" b="1" dirty="0">
                <a:latin typeface="Times New Roman" panose="02020603050405020304" pitchFamily="18" charset="0"/>
                <a:cs typeface="Times New Roman" panose="02020603050405020304" pitchFamily="18" charset="0"/>
              </a:rPr>
              <a:t>Timpul de acces este intervalul de timp dintre momentul când s-a emis o cerere de citire-scriere și momentul efectiv al începerii citirii-scrierii și este de ordinul nanosecundelor.</a:t>
            </a:r>
          </a:p>
          <a:p>
            <a:pPr eaLnBrk="1" hangingPunct="1">
              <a:lnSpc>
                <a:spcPct val="170000"/>
              </a:lnSpc>
            </a:pPr>
            <a:endParaRPr lang="ro-RO" altLang="ro-RO" sz="2300" b="1" dirty="0">
              <a:latin typeface="Times New Roman" panose="02020603050405020304" pitchFamily="18" charset="0"/>
              <a:cs typeface="Times New Roman" panose="02020603050405020304" pitchFamily="18" charset="0"/>
            </a:endParaRPr>
          </a:p>
          <a:p>
            <a:pPr marL="0" eaLnBrk="1" hangingPunct="1">
              <a:lnSpc>
                <a:spcPct val="170000"/>
              </a:lnSpc>
              <a:spcBef>
                <a:spcPts val="0"/>
              </a:spcBef>
              <a:spcAft>
                <a:spcPts val="0"/>
              </a:spcAft>
            </a:pPr>
            <a:r>
              <a:rPr lang="ro-RO" altLang="ro-RO" sz="2300" b="1" dirty="0">
                <a:latin typeface="Times New Roman" panose="02020603050405020304" pitchFamily="18" charset="0"/>
                <a:cs typeface="Times New Roman" panose="02020603050405020304" pitchFamily="18" charset="0"/>
              </a:rPr>
              <a:t>Ciclul de memorare reprezintă intervalul de timp în care se realizează citirea-scrierea unei unități de informație în-din memorie.</a:t>
            </a:r>
          </a:p>
          <a:p>
            <a:pPr marL="0" eaLnBrk="1" hangingPunct="1">
              <a:lnSpc>
                <a:spcPct val="160000"/>
              </a:lnSpc>
              <a:spcBef>
                <a:spcPts val="0"/>
              </a:spcBef>
              <a:spcAft>
                <a:spcPts val="0"/>
              </a:spcAft>
            </a:pPr>
            <a:r>
              <a:rPr lang="ro-RO" altLang="ro-RO" sz="2300" b="1" dirty="0">
                <a:latin typeface="Times New Roman" panose="02020603050405020304" pitchFamily="18" charset="0"/>
                <a:cs typeface="Times New Roman" panose="02020603050405020304" pitchFamily="18" charset="0"/>
              </a:rPr>
              <a:t>Cuvântul de memorie este o succesiune de celule binare considerată ca entitate pentru memorarea și accesarea informației.</a:t>
            </a:r>
          </a:p>
          <a:p>
            <a:pPr marL="0" eaLnBrk="1" hangingPunct="1">
              <a:lnSpc>
                <a:spcPct val="160000"/>
              </a:lnSpc>
              <a:spcBef>
                <a:spcPts val="0"/>
              </a:spcBef>
              <a:spcAft>
                <a:spcPts val="0"/>
              </a:spcAft>
            </a:pPr>
            <a:r>
              <a:rPr lang="ro-RO" altLang="ro-RO" sz="2300" b="1" dirty="0">
                <a:latin typeface="Times New Roman" panose="02020603050405020304" pitchFamily="18" charset="0"/>
                <a:cs typeface="Times New Roman" panose="02020603050405020304" pitchFamily="18" charset="0"/>
              </a:rPr>
              <a:t>Organizarea logică a memoriei interne e importantă pentru utilizator în scopul folosirii eficiente a acesteia și a evitării conflictelor sau a suprapunerilor.</a:t>
            </a:r>
          </a:p>
          <a:p>
            <a:pPr marL="57150" indent="-342900" eaLnBrk="1" hangingPunct="1">
              <a:lnSpc>
                <a:spcPct val="160000"/>
              </a:lnSpc>
              <a:spcBef>
                <a:spcPts val="0"/>
              </a:spcBef>
              <a:spcAft>
                <a:spcPts val="0"/>
              </a:spcAft>
              <a:buFont typeface="Arial" panose="020B0604020202020204" pitchFamily="34" charset="0"/>
              <a:buChar char="•"/>
            </a:pPr>
            <a:r>
              <a:rPr lang="ro-RO" altLang="ro-RO" sz="2300" b="1" dirty="0">
                <a:latin typeface="Times New Roman" panose="02020603050405020304" pitchFamily="18" charset="0"/>
                <a:cs typeface="Times New Roman" panose="02020603050405020304" pitchFamily="18" charset="0"/>
              </a:rPr>
              <a:t>     Organizarea fizică are în vedere structura internă, tipurile de module </a:t>
            </a:r>
            <a:r>
              <a:rPr lang="ro-RO" altLang="ro-RO" sz="2300" b="1" dirty="0" err="1">
                <a:latin typeface="Times New Roman" panose="02020603050405020304" pitchFamily="18" charset="0"/>
                <a:cs typeface="Times New Roman" panose="02020603050405020304" pitchFamily="18" charset="0"/>
              </a:rPr>
              <a:t>şi</a:t>
            </a:r>
            <a:r>
              <a:rPr lang="ro-RO" altLang="ro-RO" sz="2300" b="1" dirty="0">
                <a:latin typeface="Times New Roman" panose="02020603050405020304" pitchFamily="18" charset="0"/>
                <a:cs typeface="Times New Roman" panose="02020603050405020304" pitchFamily="18" charset="0"/>
              </a:rPr>
              <a:t> modul de asamblare fizică a lor.</a:t>
            </a:r>
            <a:r>
              <a:rPr lang="en-US" altLang="ro-RO" sz="2300" b="1" dirty="0">
                <a:latin typeface="Times New Roman" panose="02020603050405020304" pitchFamily="18" charset="0"/>
                <a:cs typeface="Times New Roman" panose="02020603050405020304" pitchFamily="18" charset="0"/>
              </a:rPr>
              <a:t> </a:t>
            </a:r>
            <a:r>
              <a:rPr lang="ro-RO" altLang="ro-RO" sz="2300" b="1" dirty="0">
                <a:latin typeface="Times New Roman" panose="02020603050405020304" pitchFamily="18" charset="0"/>
                <a:cs typeface="Times New Roman" panose="02020603050405020304" pitchFamily="18" charset="0"/>
              </a:rPr>
              <a:t>Organizarea logică are în vedere modul de acces și funcționare a memoriei interne </a:t>
            </a:r>
            <a:r>
              <a:rPr lang="ro-RO" altLang="ro-RO" sz="2300" b="1" dirty="0" err="1">
                <a:latin typeface="Times New Roman" panose="02020603050405020304" pitchFamily="18" charset="0"/>
                <a:cs typeface="Times New Roman" panose="02020603050405020304" pitchFamily="18" charset="0"/>
              </a:rPr>
              <a:t>şi</a:t>
            </a:r>
            <a:r>
              <a:rPr lang="ro-RO" altLang="ro-RO" sz="2300" b="1" dirty="0">
                <a:latin typeface="Times New Roman" panose="02020603050405020304" pitchFamily="18" charset="0"/>
                <a:cs typeface="Times New Roman" panose="02020603050405020304" pitchFamily="18" charset="0"/>
              </a:rPr>
              <a:t> o împarte în</a:t>
            </a:r>
            <a:r>
              <a:rPr lang="en-US" altLang="ro-RO" sz="2300" b="1" dirty="0">
                <a:latin typeface="Times New Roman" panose="02020603050405020304" pitchFamily="18" charset="0"/>
                <a:cs typeface="Times New Roman" panose="02020603050405020304" pitchFamily="18" charset="0"/>
              </a:rPr>
              <a:t> </a:t>
            </a:r>
            <a:r>
              <a:rPr lang="ro-RO" altLang="ro-RO" sz="2300" b="1" dirty="0">
                <a:latin typeface="Times New Roman" panose="02020603050405020304" pitchFamily="18" charset="0"/>
                <a:cs typeface="Times New Roman" panose="02020603050405020304" pitchFamily="18" charset="0"/>
              </a:rPr>
              <a:t>memorie ROM și RAM.</a:t>
            </a:r>
          </a:p>
          <a:p>
            <a:pPr marL="57150" indent="-342900" eaLnBrk="1" hangingPunct="1">
              <a:lnSpc>
                <a:spcPct val="160000"/>
              </a:lnSpc>
              <a:spcBef>
                <a:spcPts val="0"/>
              </a:spcBef>
              <a:spcAft>
                <a:spcPts val="0"/>
              </a:spcAft>
              <a:buFont typeface="Arial" panose="020B0604020202020204" pitchFamily="34" charset="0"/>
              <a:buChar char="•"/>
            </a:pPr>
            <a:r>
              <a:rPr lang="ro-RO" altLang="ro-RO" sz="2300" b="1" dirty="0">
                <a:latin typeface="Times New Roman" panose="02020603050405020304" pitchFamily="18" charset="0"/>
                <a:cs typeface="Times New Roman" panose="02020603050405020304" pitchFamily="18" charset="0"/>
              </a:rPr>
              <a:t>     Memoria ROM (</a:t>
            </a:r>
            <a:r>
              <a:rPr lang="ro-RO" altLang="ro-RO" sz="2300" b="1" dirty="0" err="1">
                <a:latin typeface="Times New Roman" panose="02020603050405020304" pitchFamily="18" charset="0"/>
                <a:cs typeface="Times New Roman" panose="02020603050405020304" pitchFamily="18" charset="0"/>
              </a:rPr>
              <a:t>Read</a:t>
            </a:r>
            <a:r>
              <a:rPr lang="ro-RO" altLang="ro-RO" sz="2300" b="1" dirty="0">
                <a:latin typeface="Times New Roman" panose="02020603050405020304" pitchFamily="18" charset="0"/>
                <a:cs typeface="Times New Roman" panose="02020603050405020304" pitchFamily="18" charset="0"/>
              </a:rPr>
              <a:t> </a:t>
            </a:r>
            <a:r>
              <a:rPr lang="ro-RO" altLang="ro-RO" sz="2300" b="1" dirty="0" err="1">
                <a:latin typeface="Times New Roman" panose="02020603050405020304" pitchFamily="18" charset="0"/>
                <a:cs typeface="Times New Roman" panose="02020603050405020304" pitchFamily="18" charset="0"/>
              </a:rPr>
              <a:t>Only</a:t>
            </a:r>
            <a:r>
              <a:rPr lang="ro-RO" altLang="ro-RO" sz="2300" b="1" dirty="0">
                <a:latin typeface="Times New Roman" panose="02020603050405020304" pitchFamily="18" charset="0"/>
                <a:cs typeface="Times New Roman" panose="02020603050405020304" pitchFamily="18" charset="0"/>
              </a:rPr>
              <a:t> </a:t>
            </a:r>
            <a:r>
              <a:rPr lang="ro-RO" altLang="ro-RO" sz="2300" b="1" dirty="0" err="1">
                <a:latin typeface="Times New Roman" panose="02020603050405020304" pitchFamily="18" charset="0"/>
                <a:cs typeface="Times New Roman" panose="02020603050405020304" pitchFamily="18" charset="0"/>
              </a:rPr>
              <a:t>Memory</a:t>
            </a:r>
            <a:r>
              <a:rPr lang="ro-RO" altLang="ro-RO" sz="2300" b="1" dirty="0">
                <a:latin typeface="Times New Roman" panose="02020603050405020304" pitchFamily="18" charset="0"/>
                <a:cs typeface="Times New Roman" panose="02020603050405020304" pitchFamily="18" charset="0"/>
              </a:rPr>
              <a:t>) este o memorie programată prin tehnici speciale de către constructor și nu permite utilizatorului decât citirea informațiilor pe care le conține. În memoria ROM sunt stocate comenzi de inițializare și pornire a sistemului, anumite componente ale sistemului de operare, sau interpretoare pentru anumite comenzi etc.</a:t>
            </a:r>
          </a:p>
          <a:p>
            <a:pPr marL="57150" indent="-342900" eaLnBrk="1" hangingPunct="1">
              <a:lnSpc>
                <a:spcPct val="160000"/>
              </a:lnSpc>
              <a:spcBef>
                <a:spcPts val="0"/>
              </a:spcBef>
              <a:spcAft>
                <a:spcPts val="0"/>
              </a:spcAft>
              <a:buFont typeface="Arial" panose="020B0604020202020204" pitchFamily="34" charset="0"/>
              <a:buChar char="•"/>
            </a:pPr>
            <a:r>
              <a:rPr lang="ro-RO" altLang="ro-RO" sz="2300" b="1" dirty="0">
                <a:latin typeface="Times New Roman" panose="02020603050405020304" pitchFamily="18" charset="0"/>
                <a:cs typeface="Times New Roman" panose="02020603050405020304" pitchFamily="18" charset="0"/>
              </a:rPr>
              <a:t>      Memoria ROM constituie sediul software-ului de bază, necesar funcționării calculatorului. Acestea constituie conținutul BIOS-ului (Basic Input Output </a:t>
            </a:r>
            <a:r>
              <a:rPr lang="ro-RO" altLang="ro-RO" sz="2300" b="1" dirty="0" err="1">
                <a:latin typeface="Times New Roman" panose="02020603050405020304" pitchFamily="18" charset="0"/>
                <a:cs typeface="Times New Roman" panose="02020603050405020304" pitchFamily="18" charset="0"/>
              </a:rPr>
              <a:t>System</a:t>
            </a:r>
            <a:r>
              <a:rPr lang="ro-RO" altLang="ro-RO" sz="2300" b="1" dirty="0">
                <a:latin typeface="Times New Roman" panose="02020603050405020304" pitchFamily="18" charset="0"/>
                <a:cs typeface="Times New Roman" panose="02020603050405020304" pitchFamily="18" charset="0"/>
              </a:rPr>
              <a:t>) sistemului.</a:t>
            </a:r>
          </a:p>
          <a:p>
            <a:pPr marL="57150" indent="-342900" eaLnBrk="1" hangingPunct="1">
              <a:lnSpc>
                <a:spcPct val="160000"/>
              </a:lnSpc>
              <a:spcBef>
                <a:spcPts val="0"/>
              </a:spcBef>
              <a:spcAft>
                <a:spcPts val="0"/>
              </a:spcAft>
              <a:buFont typeface="Arial" panose="020B0604020202020204" pitchFamily="34" charset="0"/>
              <a:buChar char="•"/>
            </a:pPr>
            <a:r>
              <a:rPr lang="ro-RO" altLang="ro-RO" sz="2300" b="1" dirty="0">
                <a:latin typeface="Times New Roman" panose="02020603050405020304" pitchFamily="18" charset="0"/>
                <a:cs typeface="Times New Roman" panose="02020603050405020304" pitchFamily="18" charset="0"/>
              </a:rPr>
              <a:t>      Pentru a fi executate, programele existente în memoria ROM sunt aduse mai întâi în memoria RAM.</a:t>
            </a:r>
          </a:p>
          <a:p>
            <a:pPr eaLnBrk="1" hangingPunct="1">
              <a:lnSpc>
                <a:spcPct val="70000"/>
              </a:lnSpc>
              <a:buFontTx/>
              <a:buNone/>
            </a:pPr>
            <a:r>
              <a:rPr lang="en-US" altLang="ro-RO" sz="2300" b="1" dirty="0">
                <a:latin typeface="Times New Roman" panose="02020603050405020304" pitchFamily="18" charset="0"/>
                <a:cs typeface="Times New Roman" panose="02020603050405020304" pitchFamily="18" charset="0"/>
              </a:rPr>
              <a:t>		</a:t>
            </a:r>
            <a:endParaRPr lang="ro-RO" altLang="ro-RO" sz="23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E44C45C-9C22-406B-828C-571A2BFB3393}"/>
              </a:ext>
            </a:extLst>
          </p:cNvPr>
          <p:cNvSpPr>
            <a:spLocks noGrp="1" noChangeArrowheads="1"/>
          </p:cNvSpPr>
          <p:nvPr>
            <p:ph idx="1"/>
          </p:nvPr>
        </p:nvSpPr>
        <p:spPr>
          <a:xfrm>
            <a:off x="827088" y="981075"/>
            <a:ext cx="7416800" cy="4824413"/>
          </a:xfrm>
        </p:spPr>
        <p:txBody>
          <a:bodyPr>
            <a:normAutofit fontScale="62500" lnSpcReduction="20000"/>
          </a:bodyPr>
          <a:lstStyle/>
          <a:p>
            <a:pPr marL="0" indent="0" algn="just" eaLnBrk="1" hangingPunct="1">
              <a:lnSpc>
                <a:spcPct val="170000"/>
              </a:lnSpc>
              <a:spcBef>
                <a:spcPts val="0"/>
              </a:spcBef>
              <a:spcAft>
                <a:spcPts val="0"/>
              </a:spcAft>
              <a:buFontTx/>
              <a:buNone/>
            </a:pPr>
            <a:r>
              <a:rPr lang="ro-RO" altLang="en-US" sz="1900" b="1" dirty="0">
                <a:solidFill>
                  <a:srgbClr val="0070C0"/>
                </a:solidFill>
              </a:rPr>
              <a:t>           </a:t>
            </a:r>
            <a:r>
              <a:rPr lang="fr-FR" altLang="en-US" b="1" dirty="0">
                <a:solidFill>
                  <a:srgbClr val="0070C0"/>
                </a:solidFill>
                <a:latin typeface="Arial" panose="020B0604020202020204" pitchFamily="34" charset="0"/>
                <a:cs typeface="Arial" panose="020B0604020202020204" pitchFamily="34" charset="0"/>
              </a:rPr>
              <a:t>Memoria cache (</a:t>
            </a:r>
            <a:r>
              <a:rPr lang="fr-FR" altLang="en-US" b="1" dirty="0" err="1">
                <a:solidFill>
                  <a:srgbClr val="0070C0"/>
                </a:solidFill>
                <a:latin typeface="Arial" panose="020B0604020202020204" pitchFamily="34" charset="0"/>
                <a:cs typeface="Arial" panose="020B0604020202020204" pitchFamily="34" charset="0"/>
              </a:rPr>
              <a:t>rapidă</a:t>
            </a:r>
            <a:r>
              <a:rPr lang="fr-FR" altLang="en-US" b="1" dirty="0">
                <a:solidFill>
                  <a:srgbClr val="0070C0"/>
                </a:solidFill>
                <a:latin typeface="Arial" panose="020B0604020202020204" pitchFamily="34" charset="0"/>
                <a:cs typeface="Arial" panose="020B0604020202020204" pitchFamily="34" charset="0"/>
              </a:rPr>
              <a:t>)</a:t>
            </a:r>
            <a:r>
              <a:rPr lang="fr-FR" altLang="en-US" dirty="0">
                <a:solidFill>
                  <a:srgbClr val="0070C0"/>
                </a:solidFill>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este o </a:t>
            </a:r>
            <a:r>
              <a:rPr lang="fr-FR" altLang="en-US" dirty="0" err="1">
                <a:latin typeface="Arial" panose="020B0604020202020204" pitchFamily="34" charset="0"/>
                <a:cs typeface="Arial" panose="020B0604020202020204" pitchFamily="34" charset="0"/>
              </a:rPr>
              <a:t>memorie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ataşată</a:t>
            </a:r>
            <a:r>
              <a:rPr lang="fr-FR" altLang="en-US" dirty="0">
                <a:latin typeface="Arial" panose="020B0604020202020204" pitchFamily="34" charset="0"/>
                <a:cs typeface="Arial" panose="020B0604020202020204" pitchFamily="34" charset="0"/>
              </a:rPr>
              <a:t> direct </a:t>
            </a:r>
            <a:r>
              <a:rPr lang="fr-FR" altLang="en-US" dirty="0" err="1">
                <a:latin typeface="Arial" panose="020B0604020202020204" pitchFamily="34" charset="0"/>
                <a:cs typeface="Arial" panose="020B0604020202020204" pitchFamily="34" charset="0"/>
              </a:rPr>
              <a:t>microprocesorului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servind</a:t>
            </a:r>
            <a:r>
              <a:rPr lang="fr-FR" altLang="en-US" dirty="0">
                <a:latin typeface="Arial" panose="020B0604020202020204" pitchFamily="34" charset="0"/>
                <a:cs typeface="Arial" panose="020B0604020202020204" pitchFamily="34" charset="0"/>
              </a:rPr>
              <a:t> ca </a:t>
            </a:r>
            <a:r>
              <a:rPr lang="fr-FR" altLang="en-US" dirty="0" err="1">
                <a:latin typeface="Arial" panose="020B0604020202020204" pitchFamily="34" charset="0"/>
                <a:cs typeface="Arial" panose="020B0604020202020204" pitchFamily="34" charset="0"/>
              </a:rPr>
              <a:t>memorie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intermediară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între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memoria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internă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şi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microprocesor</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şi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fiind</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mult</a:t>
            </a:r>
            <a:r>
              <a:rPr lang="fr-FR" altLang="en-US" dirty="0">
                <a:latin typeface="Arial" panose="020B0604020202020204" pitchFamily="34" charset="0"/>
                <a:cs typeface="Arial" panose="020B0604020202020204" pitchFamily="34" charset="0"/>
              </a:rPr>
              <a:t> mai </a:t>
            </a:r>
            <a:r>
              <a:rPr lang="fr-FR" altLang="en-US" dirty="0" err="1">
                <a:latin typeface="Arial" panose="020B0604020202020204" pitchFamily="34" charset="0"/>
                <a:cs typeface="Arial" panose="020B0604020202020204" pitchFamily="34" charset="0"/>
              </a:rPr>
              <a:t>rapidă</a:t>
            </a:r>
            <a:r>
              <a:rPr lang="fr-FR" altLang="en-US" dirty="0">
                <a:latin typeface="Arial" panose="020B0604020202020204" pitchFamily="34" charset="0"/>
                <a:cs typeface="Arial" panose="020B0604020202020204" pitchFamily="34" charset="0"/>
              </a:rPr>
              <a:t> ca </a:t>
            </a:r>
            <a:r>
              <a:rPr lang="fr-FR" altLang="en-US" dirty="0" err="1">
                <a:latin typeface="Arial" panose="020B0604020202020204" pitchFamily="34" charset="0"/>
                <a:cs typeface="Arial" panose="020B0604020202020204" pitchFamily="34" charset="0"/>
              </a:rPr>
              <a:t>memoria</a:t>
            </a:r>
            <a:r>
              <a:rPr lang="fr-FR" altLang="en-US" dirty="0">
                <a:latin typeface="Arial" panose="020B0604020202020204" pitchFamily="34" charset="0"/>
                <a:cs typeface="Arial" panose="020B0604020202020204" pitchFamily="34" charset="0"/>
              </a:rPr>
              <a:t> RAM.</a:t>
            </a:r>
          </a:p>
          <a:p>
            <a:pPr marL="0" indent="0" algn="just" eaLnBrk="1" hangingPunct="1">
              <a:lnSpc>
                <a:spcPct val="170000"/>
              </a:lnSpc>
              <a:spcBef>
                <a:spcPts val="0"/>
              </a:spcBef>
              <a:spcAft>
                <a:spcPts val="0"/>
              </a:spcAft>
              <a:buFontTx/>
              <a:buNone/>
            </a:pPr>
            <a:r>
              <a:rPr lang="ro-RO" altLang="en-US" dirty="0">
                <a:latin typeface="Arial" panose="020B0604020202020204" pitchFamily="34" charset="0"/>
                <a:cs typeface="Arial" panose="020B0604020202020204" pitchFamily="34" charset="0"/>
              </a:rPr>
              <a:t>          </a:t>
            </a:r>
          </a:p>
          <a:p>
            <a:pPr marL="0" indent="0" algn="just" eaLnBrk="1" hangingPunct="1">
              <a:lnSpc>
                <a:spcPct val="170000"/>
              </a:lnSpc>
              <a:spcBef>
                <a:spcPts val="0"/>
              </a:spcBef>
              <a:spcAft>
                <a:spcPts val="0"/>
              </a:spcAft>
              <a:buFontTx/>
              <a:buNone/>
            </a:pPr>
            <a:r>
              <a:rPr lang="ro-RO" altLang="en-US" dirty="0">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Este de tip SRAM (</a:t>
            </a:r>
            <a:r>
              <a:rPr lang="fr-FR" altLang="en-US" dirty="0" err="1">
                <a:latin typeface="Arial" panose="020B0604020202020204" pitchFamily="34" charset="0"/>
                <a:cs typeface="Arial" panose="020B0604020202020204" pitchFamily="34" charset="0"/>
              </a:rPr>
              <a:t>Static</a:t>
            </a:r>
            <a:r>
              <a:rPr lang="fr-FR" altLang="en-US" dirty="0">
                <a:latin typeface="Arial" panose="020B0604020202020204" pitchFamily="34" charset="0"/>
                <a:cs typeface="Arial" panose="020B0604020202020204" pitchFamily="34" charset="0"/>
              </a:rPr>
              <a:t> RAM) </a:t>
            </a:r>
            <a:r>
              <a:rPr lang="fr-FR" altLang="en-US" dirty="0" err="1">
                <a:latin typeface="Arial" panose="020B0604020202020204" pitchFamily="34" charset="0"/>
                <a:cs typeface="Arial" panose="020B0604020202020204" pitchFamily="34" charset="0"/>
              </a:rPr>
              <a:t>ceea</a:t>
            </a:r>
            <a:r>
              <a:rPr lang="fr-FR" altLang="en-US" dirty="0">
                <a:latin typeface="Arial" panose="020B0604020202020204" pitchFamily="34" charset="0"/>
                <a:cs typeface="Arial" panose="020B0604020202020204" pitchFamily="34" charset="0"/>
              </a:rPr>
              <a:t> ce </a:t>
            </a:r>
            <a:r>
              <a:rPr lang="fr-FR" altLang="en-US" dirty="0" err="1">
                <a:latin typeface="Arial" panose="020B0604020202020204" pitchFamily="34" charset="0"/>
                <a:cs typeface="Arial" panose="020B0604020202020204" pitchFamily="34" charset="0"/>
              </a:rPr>
              <a:t>înseamnă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că</a:t>
            </a:r>
            <a:r>
              <a:rPr lang="fr-FR" altLang="en-US" dirty="0">
                <a:latin typeface="Arial" panose="020B0604020202020204" pitchFamily="34" charset="0"/>
                <a:cs typeface="Arial" panose="020B0604020202020204" pitchFamily="34" charset="0"/>
              </a:rPr>
              <a:t> nu </a:t>
            </a:r>
            <a:r>
              <a:rPr lang="fr-FR" altLang="en-US" dirty="0" err="1">
                <a:latin typeface="Arial" panose="020B0604020202020204" pitchFamily="34" charset="0"/>
                <a:cs typeface="Arial" panose="020B0604020202020204" pitchFamily="34" charset="0"/>
              </a:rPr>
              <a:t>necesită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reînprospătarea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conţinutului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păstrarea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informaţiilor</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fiind</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asigurată</a:t>
            </a:r>
            <a:r>
              <a:rPr lang="fr-FR" altLang="en-US" dirty="0">
                <a:latin typeface="Arial" panose="020B0604020202020204" pitchFamily="34" charset="0"/>
                <a:cs typeface="Arial" panose="020B0604020202020204" pitchFamily="34" charset="0"/>
              </a:rPr>
              <a:t> de </a:t>
            </a:r>
            <a:r>
              <a:rPr lang="fr-FR" altLang="en-US" dirty="0" err="1">
                <a:latin typeface="Arial" panose="020B0604020202020204" pitchFamily="34" charset="0"/>
                <a:cs typeface="Arial" panose="020B0604020202020204" pitchFamily="34" charset="0"/>
              </a:rPr>
              <a:t>microprocesor</a:t>
            </a:r>
            <a:r>
              <a:rPr lang="fr-FR" altLang="en-US" dirty="0">
                <a:latin typeface="Arial" panose="020B0604020202020204" pitchFamily="34" charset="0"/>
                <a:cs typeface="Arial" panose="020B0604020202020204" pitchFamily="34" charset="0"/>
              </a:rPr>
              <a:t>.</a:t>
            </a:r>
          </a:p>
          <a:p>
            <a:pPr marL="0" indent="0" algn="just" eaLnBrk="1" hangingPunct="1">
              <a:lnSpc>
                <a:spcPct val="170000"/>
              </a:lnSpc>
              <a:spcBef>
                <a:spcPts val="0"/>
              </a:spcBef>
              <a:spcAft>
                <a:spcPts val="0"/>
              </a:spcAft>
              <a:buFontTx/>
              <a:buNone/>
            </a:pPr>
            <a:r>
              <a:rPr lang="ro-RO"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Acest</a:t>
            </a:r>
            <a:r>
              <a:rPr lang="fr-FR" altLang="en-US" dirty="0">
                <a:latin typeface="Arial" panose="020B0604020202020204" pitchFamily="34" charset="0"/>
                <a:cs typeface="Arial" panose="020B0604020202020204" pitchFamily="34" charset="0"/>
              </a:rPr>
              <a:t> tip de </a:t>
            </a:r>
            <a:r>
              <a:rPr lang="fr-FR" altLang="en-US" dirty="0" err="1">
                <a:latin typeface="Arial" panose="020B0604020202020204" pitchFamily="34" charset="0"/>
                <a:cs typeface="Arial" panose="020B0604020202020204" pitchFamily="34" charset="0"/>
              </a:rPr>
              <a:t>memorie</a:t>
            </a:r>
            <a:r>
              <a:rPr lang="fr-FR" altLang="en-US" dirty="0">
                <a:latin typeface="Arial" panose="020B0604020202020204" pitchFamily="34" charset="0"/>
                <a:cs typeface="Arial" panose="020B0604020202020204" pitchFamily="34" charset="0"/>
              </a:rPr>
              <a:t> este </a:t>
            </a:r>
            <a:r>
              <a:rPr lang="fr-FR" altLang="en-US" dirty="0" err="1">
                <a:latin typeface="Arial" panose="020B0604020202020204" pitchFamily="34" charset="0"/>
                <a:cs typeface="Arial" panose="020B0604020202020204" pitchFamily="34" charset="0"/>
              </a:rPr>
              <a:t>structurată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pe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două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nivele</a:t>
            </a:r>
            <a:r>
              <a:rPr lang="fr-FR" altLang="en-US" dirty="0">
                <a:latin typeface="Arial" panose="020B0604020202020204" pitchFamily="34" charset="0"/>
                <a:cs typeface="Arial" panose="020B0604020202020204" pitchFamily="34" charset="0"/>
              </a:rPr>
              <a:t>: ca </a:t>
            </a:r>
            <a:r>
              <a:rPr lang="fr-FR" altLang="en-US" b="1" dirty="0" err="1">
                <a:solidFill>
                  <a:srgbClr val="0070C0"/>
                </a:solidFill>
                <a:latin typeface="Arial" panose="020B0604020202020204" pitchFamily="34" charset="0"/>
                <a:cs typeface="Arial" panose="020B0604020202020204" pitchFamily="34" charset="0"/>
              </a:rPr>
              <a:t>memorie</a:t>
            </a:r>
            <a:r>
              <a:rPr lang="fr-FR" altLang="en-US" b="1" dirty="0">
                <a:solidFill>
                  <a:srgbClr val="0070C0"/>
                </a:solidFill>
                <a:latin typeface="Arial" panose="020B0604020202020204" pitchFamily="34" charset="0"/>
                <a:cs typeface="Arial" panose="020B0604020202020204" pitchFamily="34" charset="0"/>
              </a:rPr>
              <a:t> cache </a:t>
            </a:r>
            <a:r>
              <a:rPr lang="fr-FR" altLang="en-US" b="1" dirty="0" err="1">
                <a:solidFill>
                  <a:srgbClr val="0070C0"/>
                </a:solidFill>
                <a:latin typeface="Arial" panose="020B0604020202020204" pitchFamily="34" charset="0"/>
                <a:cs typeface="Arial" panose="020B0604020202020204" pitchFamily="34" charset="0"/>
              </a:rPr>
              <a:t>internă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integrată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în</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circuitele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microprocesorului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cu</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dimensiuni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mici</a:t>
            </a:r>
            <a:r>
              <a:rPr lang="fr-FR" altLang="en-US" dirty="0">
                <a:latin typeface="Arial" panose="020B0604020202020204" pitchFamily="34" charset="0"/>
                <a:cs typeface="Arial" panose="020B0604020202020204" pitchFamily="34" charset="0"/>
              </a:rPr>
              <a:t> (8-16 KB </a:t>
            </a:r>
            <a:r>
              <a:rPr lang="fr-FR" altLang="en-US" dirty="0" err="1">
                <a:latin typeface="Arial" panose="020B0604020202020204" pitchFamily="34" charset="0"/>
                <a:cs typeface="Arial" panose="020B0604020202020204" pitchFamily="34" charset="0"/>
              </a:rPr>
              <a:t>până</a:t>
            </a:r>
            <a:r>
              <a:rPr lang="fr-FR" altLang="en-US" dirty="0">
                <a:latin typeface="Arial" panose="020B0604020202020204" pitchFamily="34" charset="0"/>
                <a:cs typeface="Arial" panose="020B0604020202020204" pitchFamily="34" charset="0"/>
              </a:rPr>
              <a:t> la 64 KB la Pentium MMX) </a:t>
            </a:r>
            <a:r>
              <a:rPr lang="fr-FR" altLang="en-US" dirty="0" err="1">
                <a:latin typeface="Arial" panose="020B0604020202020204" pitchFamily="34" charset="0"/>
                <a:cs typeface="Arial" panose="020B0604020202020204" pitchFamily="34" charset="0"/>
              </a:rPr>
              <a:t>şi</a:t>
            </a:r>
            <a:r>
              <a:rPr lang="fr-FR" altLang="en-US" dirty="0">
                <a:latin typeface="Arial" panose="020B0604020202020204" pitchFamily="34" charset="0"/>
                <a:cs typeface="Arial" panose="020B0604020202020204" pitchFamily="34" charset="0"/>
              </a:rPr>
              <a:t> </a:t>
            </a:r>
            <a:r>
              <a:rPr lang="fr-FR" altLang="en-US" b="1" dirty="0" err="1">
                <a:solidFill>
                  <a:srgbClr val="0070C0"/>
                </a:solidFill>
                <a:latin typeface="Arial" panose="020B0604020202020204" pitchFamily="34" charset="0"/>
                <a:cs typeface="Arial" panose="020B0604020202020204" pitchFamily="34" charset="0"/>
              </a:rPr>
              <a:t>memoria</a:t>
            </a:r>
            <a:r>
              <a:rPr lang="fr-FR" altLang="en-US" b="1" dirty="0">
                <a:solidFill>
                  <a:srgbClr val="0070C0"/>
                </a:solidFill>
                <a:latin typeface="Arial" panose="020B0604020202020204" pitchFamily="34" charset="0"/>
                <a:cs typeface="Arial" panose="020B0604020202020204" pitchFamily="34" charset="0"/>
              </a:rPr>
              <a:t> cache </a:t>
            </a:r>
            <a:r>
              <a:rPr lang="fr-FR" altLang="en-US" b="1" dirty="0" err="1">
                <a:solidFill>
                  <a:srgbClr val="0070C0"/>
                </a:solidFill>
                <a:latin typeface="Arial" panose="020B0604020202020204" pitchFamily="34" charset="0"/>
                <a:cs typeface="Arial" panose="020B0604020202020204" pitchFamily="34" charset="0"/>
              </a:rPr>
              <a:t>externă</a:t>
            </a:r>
            <a:r>
              <a:rPr lang="fr-FR" altLang="en-US" b="1" dirty="0">
                <a:solidFill>
                  <a:srgbClr val="0070C0"/>
                </a:solidFill>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a:t>
            </a:r>
            <a:r>
              <a:rPr lang="fr-FR" altLang="en-US" dirty="0" err="1">
                <a:latin typeface="Arial" panose="020B0604020202020204" pitchFamily="34" charset="0"/>
                <a:cs typeface="Arial" panose="020B0604020202020204" pitchFamily="34" charset="0"/>
              </a:rPr>
              <a:t>separată</a:t>
            </a:r>
            <a:r>
              <a:rPr lang="fr-FR" altLang="en-US" dirty="0">
                <a:latin typeface="Arial" panose="020B0604020202020204" pitchFamily="34" charset="0"/>
                <a:cs typeface="Arial" panose="020B0604020202020204" pitchFamily="34" charset="0"/>
              </a:rPr>
              <a:t> de </a:t>
            </a:r>
            <a:r>
              <a:rPr lang="fr-FR" altLang="en-US" dirty="0" err="1">
                <a:latin typeface="Arial" panose="020B0604020202020204" pitchFamily="34" charset="0"/>
                <a:cs typeface="Arial" panose="020B0604020202020204" pitchFamily="34" charset="0"/>
              </a:rPr>
              <a:t>microprocesor</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cu</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capacitate</a:t>
            </a:r>
            <a:r>
              <a:rPr lang="fr-FR" altLang="en-US" dirty="0">
                <a:latin typeface="Arial" panose="020B0604020202020204" pitchFamily="34" charset="0"/>
                <a:cs typeface="Arial" panose="020B0604020202020204" pitchFamily="34" charset="0"/>
              </a:rPr>
              <a:t> mai mare, </a:t>
            </a:r>
            <a:r>
              <a:rPr lang="fr-FR" altLang="en-US" dirty="0" err="1">
                <a:latin typeface="Arial" panose="020B0604020202020204" pitchFamily="34" charset="0"/>
                <a:cs typeface="Arial" panose="020B0604020202020204" pitchFamily="34" charset="0"/>
              </a:rPr>
              <a:t>ajungând</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pentru</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unele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sisteme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până</a:t>
            </a:r>
            <a:r>
              <a:rPr lang="fr-FR" altLang="en-US" dirty="0">
                <a:latin typeface="Arial" panose="020B0604020202020204" pitchFamily="34" charset="0"/>
                <a:cs typeface="Arial" panose="020B0604020202020204" pitchFamily="34" charset="0"/>
              </a:rPr>
              <a:t> la 512 KB </a:t>
            </a:r>
            <a:r>
              <a:rPr lang="fr-FR" altLang="en-US" dirty="0" err="1">
                <a:latin typeface="Arial" panose="020B0604020202020204" pitchFamily="34" charset="0"/>
                <a:cs typeface="Arial" panose="020B0604020202020204" pitchFamily="34" charset="0"/>
              </a:rPr>
              <a:t>sau</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chiar</a:t>
            </a:r>
            <a:r>
              <a:rPr lang="fr-FR" altLang="en-US" dirty="0">
                <a:latin typeface="Arial" panose="020B0604020202020204" pitchFamily="34" charset="0"/>
                <a:cs typeface="Arial" panose="020B0604020202020204" pitchFamily="34" charset="0"/>
              </a:rPr>
              <a:t> mai </a:t>
            </a:r>
            <a:r>
              <a:rPr lang="fr-FR" altLang="en-US" dirty="0" err="1">
                <a:latin typeface="Arial" panose="020B0604020202020204" pitchFamily="34" charset="0"/>
                <a:cs typeface="Arial" panose="020B0604020202020204" pitchFamily="34" charset="0"/>
              </a:rPr>
              <a:t>mult</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Programele</a:t>
            </a:r>
            <a:r>
              <a:rPr lang="fr-FR" altLang="en-US" dirty="0">
                <a:latin typeface="Arial" panose="020B0604020202020204" pitchFamily="34" charset="0"/>
                <a:cs typeface="Arial" panose="020B0604020202020204" pitchFamily="34" charset="0"/>
              </a:rPr>
              <a:t> ce </a:t>
            </a:r>
            <a:r>
              <a:rPr lang="fr-FR" altLang="en-US" dirty="0" err="1">
                <a:latin typeface="Arial" panose="020B0604020202020204" pitchFamily="34" charset="0"/>
                <a:cs typeface="Arial" panose="020B0604020202020204" pitchFamily="34" charset="0"/>
              </a:rPr>
              <a:t>trebuie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rulate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sunt</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aduse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din</a:t>
            </a:r>
            <a:r>
              <a:rPr lang="fr-FR" altLang="en-US" dirty="0">
                <a:latin typeface="Arial" panose="020B0604020202020204" pitchFamily="34" charset="0"/>
                <a:cs typeface="Arial" panose="020B0604020202020204" pitchFamily="34" charset="0"/>
              </a:rPr>
              <a:t> RAM </a:t>
            </a:r>
            <a:r>
              <a:rPr lang="fr-FR" altLang="en-US" dirty="0" err="1">
                <a:latin typeface="Arial" panose="020B0604020202020204" pitchFamily="34" charset="0"/>
                <a:cs typeface="Arial" panose="020B0604020202020204" pitchFamily="34" charset="0"/>
              </a:rPr>
              <a:t>în</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memoria</a:t>
            </a:r>
            <a:r>
              <a:rPr lang="fr-FR" altLang="en-US" dirty="0">
                <a:latin typeface="Arial" panose="020B0604020202020204" pitchFamily="34" charset="0"/>
                <a:cs typeface="Arial" panose="020B0604020202020204" pitchFamily="34" charset="0"/>
              </a:rPr>
              <a:t> cache </a:t>
            </a:r>
            <a:r>
              <a:rPr lang="fr-FR" altLang="en-US" dirty="0" err="1">
                <a:latin typeface="Arial" panose="020B0604020202020204" pitchFamily="34" charset="0"/>
                <a:cs typeface="Arial" panose="020B0604020202020204" pitchFamily="34" charset="0"/>
              </a:rPr>
              <a:t>în</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blocuri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apoi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instrucţiunile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sunt</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executate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pe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rând</a:t>
            </a:r>
            <a:r>
              <a:rPr lang="fr-FR" altLang="en-US" dirty="0">
                <a:latin typeface="Arial" panose="020B0604020202020204" pitchFamily="34" charset="0"/>
                <a:cs typeface="Arial" panose="020B0604020202020204" pitchFamily="34" charset="0"/>
              </a:rPr>
              <a:t>. Se </a:t>
            </a:r>
            <a:r>
              <a:rPr lang="fr-FR" altLang="en-US" dirty="0" err="1">
                <a:latin typeface="Arial" panose="020B0604020202020204" pitchFamily="34" charset="0"/>
                <a:cs typeface="Arial" panose="020B0604020202020204" pitchFamily="34" charset="0"/>
              </a:rPr>
              <a:t>elimină</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astfel</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timpul</a:t>
            </a:r>
            <a:r>
              <a:rPr lang="fr-FR" altLang="en-US" dirty="0">
                <a:latin typeface="Arial" panose="020B0604020202020204" pitchFamily="34" charset="0"/>
                <a:cs typeface="Arial" panose="020B0604020202020204" pitchFamily="34" charset="0"/>
              </a:rPr>
              <a:t> de </a:t>
            </a:r>
            <a:r>
              <a:rPr lang="fr-FR" altLang="en-US" dirty="0" err="1">
                <a:latin typeface="Arial" panose="020B0604020202020204" pitchFamily="34" charset="0"/>
                <a:cs typeface="Arial" panose="020B0604020202020204" pitchFamily="34" charset="0"/>
              </a:rPr>
              <a:t>aşteptare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datorat</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diferenţei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dintre</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viteza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microprocesorului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şi</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cea</a:t>
            </a:r>
            <a:r>
              <a:rPr lang="fr-FR" altLang="en-US" dirty="0">
                <a:latin typeface="Arial" panose="020B0604020202020204" pitchFamily="34" charset="0"/>
                <a:cs typeface="Arial" panose="020B0604020202020204" pitchFamily="34" charset="0"/>
              </a:rPr>
              <a:t> a </a:t>
            </a:r>
            <a:r>
              <a:rPr lang="fr-FR" altLang="en-US" dirty="0" err="1">
                <a:latin typeface="Arial" panose="020B0604020202020204" pitchFamily="34" charset="0"/>
                <a:cs typeface="Arial" panose="020B0604020202020204" pitchFamily="34" charset="0"/>
              </a:rPr>
              <a:t>memoriei</a:t>
            </a:r>
            <a:r>
              <a:rPr lang="fr-FR" altLang="en-US" dirty="0">
                <a:latin typeface="Arial" panose="020B0604020202020204" pitchFamily="34" charset="0"/>
                <a:cs typeface="Arial" panose="020B0604020202020204" pitchFamily="34" charset="0"/>
              </a:rPr>
              <a:t> RAM.</a:t>
            </a:r>
            <a:endParaRPr lang="ro-RO" altLang="en-US"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98EA143-0753-4C35-A358-33F53A532895}"/>
              </a:ext>
            </a:extLst>
          </p:cNvPr>
          <p:cNvSpPr>
            <a:spLocks noGrp="1" noChangeArrowheads="1"/>
          </p:cNvSpPr>
          <p:nvPr>
            <p:ph type="title"/>
          </p:nvPr>
        </p:nvSpPr>
        <p:spPr/>
        <p:txBody>
          <a:bodyPr/>
          <a:lstStyle/>
          <a:p>
            <a:pPr eaLnBrk="1" hangingPunct="1"/>
            <a:r>
              <a:rPr lang="ro-RO" altLang="en-US" sz="2400" b="1"/>
              <a:t>Microprocesorul</a:t>
            </a:r>
          </a:p>
        </p:txBody>
      </p:sp>
      <p:sp>
        <p:nvSpPr>
          <p:cNvPr id="26627" name="Rectangle 3">
            <a:extLst>
              <a:ext uri="{FF2B5EF4-FFF2-40B4-BE49-F238E27FC236}">
                <a16:creationId xmlns:a16="http://schemas.microsoft.com/office/drawing/2014/main" id="{59358595-F4ED-4FFA-94A3-31B2E6D745C2}"/>
              </a:ext>
            </a:extLst>
          </p:cNvPr>
          <p:cNvSpPr>
            <a:spLocks noGrp="1" noChangeArrowheads="1"/>
          </p:cNvSpPr>
          <p:nvPr>
            <p:ph idx="1"/>
          </p:nvPr>
        </p:nvSpPr>
        <p:spPr>
          <a:xfrm>
            <a:off x="1042988" y="1125538"/>
            <a:ext cx="6985000" cy="4319587"/>
          </a:xfrm>
        </p:spPr>
        <p:txBody>
          <a:bodyPr>
            <a:normAutofit lnSpcReduction="10000"/>
          </a:bodyPr>
          <a:lstStyle/>
          <a:p>
            <a:pPr algn="just" eaLnBrk="1" hangingPunct="1">
              <a:lnSpc>
                <a:spcPct val="120000"/>
              </a:lnSpc>
              <a:buFontTx/>
              <a:buNone/>
            </a:pPr>
            <a:r>
              <a:rPr lang="ro-RO" altLang="ro-RO" dirty="0"/>
              <a:t>      </a:t>
            </a:r>
            <a:endParaRPr lang="ro-RO" altLang="ro-RO" dirty="0">
              <a:solidFill>
                <a:srgbClr val="0070C0"/>
              </a:solidFill>
            </a:endParaRPr>
          </a:p>
          <a:p>
            <a:pPr algn="just" eaLnBrk="1" hangingPunct="1">
              <a:lnSpc>
                <a:spcPct val="120000"/>
              </a:lnSpc>
              <a:buFontTx/>
              <a:buNone/>
            </a:pPr>
            <a:endParaRPr lang="ro-RO" altLang="ro-RO" dirty="0"/>
          </a:p>
          <a:p>
            <a:pPr algn="just" eaLnBrk="1" hangingPunct="1">
              <a:lnSpc>
                <a:spcPct val="120000"/>
              </a:lnSpc>
              <a:buFontTx/>
              <a:buNone/>
            </a:pPr>
            <a:r>
              <a:rPr lang="ro-RO" altLang="ro-RO" dirty="0"/>
              <a:t>   </a:t>
            </a:r>
            <a:r>
              <a:rPr lang="ro-RO" altLang="ro-RO" b="1" dirty="0">
                <a:solidFill>
                  <a:srgbClr val="00B050"/>
                </a:solidFill>
              </a:rPr>
              <a:t> Microprocesorul </a:t>
            </a:r>
            <a:r>
              <a:rPr lang="ro-RO" altLang="ro-RO" sz="1600" dirty="0">
                <a:latin typeface="Arial" panose="020B0604020202020204" pitchFamily="34" charset="0"/>
                <a:cs typeface="Arial" panose="020B0604020202020204" pitchFamily="34" charset="0"/>
              </a:rPr>
              <a:t>este componenta de bază a unității centrale de prelucrare la toate calculatoarele personale. Din punct de vedere fizic microprocesorul este un circuit integrat în interiorul căruia sunt înglobate mai multe componente electronice, numărul acestora fiind de ordinul milioanelor. Numărul componentelor înglobate într-un microprocesor depinde de tipul acestuia, de generația din care face parte și de performanțele tehnologiei de fabricație.</a:t>
            </a:r>
          </a:p>
          <a:p>
            <a:pPr algn="just" eaLnBrk="1" hangingPunct="1">
              <a:lnSpc>
                <a:spcPct val="120000"/>
              </a:lnSpc>
              <a:buFontTx/>
              <a:buNone/>
            </a:pPr>
            <a:r>
              <a:rPr lang="ro-RO" altLang="ro-RO" sz="1600" dirty="0">
                <a:latin typeface="Arial" panose="020B0604020202020204" pitchFamily="34" charset="0"/>
                <a:cs typeface="Arial" panose="020B0604020202020204" pitchFamily="34" charset="0"/>
              </a:rPr>
              <a:t>     Toate calculatoarele PC utilizează procesoare compatibile cu familia de cipuri Intel, deși procesoarele în sine pot fi fabricate sau proiectate de diferite companii, cum ar fi AMD, IBM, </a:t>
            </a:r>
            <a:r>
              <a:rPr lang="ro-RO" altLang="ro-RO" sz="1600" dirty="0" err="1">
                <a:latin typeface="Arial" panose="020B0604020202020204" pitchFamily="34" charset="0"/>
                <a:cs typeface="Arial" panose="020B0604020202020204" pitchFamily="34" charset="0"/>
              </a:rPr>
              <a:t>Cyrix</a:t>
            </a:r>
            <a:r>
              <a:rPr lang="ro-RO" altLang="ro-RO" sz="1600" dirty="0">
                <a:latin typeface="Arial" panose="020B0604020202020204" pitchFamily="34" charset="0"/>
                <a:cs typeface="Arial" panose="020B0604020202020204" pitchFamily="34" charset="0"/>
              </a:rPr>
              <a:t>, </a:t>
            </a:r>
            <a:r>
              <a:rPr lang="ro-RO" altLang="ro-RO" sz="1600" dirty="0" err="1">
                <a:latin typeface="Arial" panose="020B0604020202020204" pitchFamily="34" charset="0"/>
                <a:cs typeface="Arial" panose="020B0604020202020204" pitchFamily="34" charset="0"/>
              </a:rPr>
              <a:t>Nexgen</a:t>
            </a:r>
            <a:r>
              <a:rPr lang="ro-RO" altLang="ro-RO" sz="1600" dirty="0">
                <a:latin typeface="Arial" panose="020B0604020202020204" pitchFamily="34" charset="0"/>
                <a:cs typeface="Arial" panose="020B0604020202020204" pitchFamily="34" charset="0"/>
              </a:rPr>
              <a:t> etc.</a:t>
            </a:r>
          </a:p>
          <a:p>
            <a:pPr eaLnBrk="1" hangingPunct="1">
              <a:lnSpc>
                <a:spcPct val="70000"/>
              </a:lnSpc>
            </a:pPr>
            <a:endParaRPr lang="ro-RO" altLang="ro-RO" dirty="0"/>
          </a:p>
        </p:txBody>
      </p:sp>
      <p:pic>
        <p:nvPicPr>
          <p:cNvPr id="10244" name="Picture 4" descr="microprocesoare">
            <a:extLst>
              <a:ext uri="{FF2B5EF4-FFF2-40B4-BE49-F238E27FC236}">
                <a16:creationId xmlns:a16="http://schemas.microsoft.com/office/drawing/2014/main" id="{08F63BA0-6946-453E-B076-C3D8EDC4E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700948"/>
            <a:ext cx="2082679" cy="142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in)">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271DFE85-E3A3-4642-BE43-F2BCF5B2834B}"/>
              </a:ext>
            </a:extLst>
          </p:cNvPr>
          <p:cNvSpPr>
            <a:spLocks noGrp="1" noChangeArrowheads="1"/>
          </p:cNvSpPr>
          <p:nvPr>
            <p:ph type="body" sz="half" idx="1"/>
          </p:nvPr>
        </p:nvSpPr>
        <p:spPr>
          <a:xfrm>
            <a:off x="712625" y="692696"/>
            <a:ext cx="5184626" cy="4895850"/>
          </a:xfrm>
        </p:spPr>
        <p:txBody>
          <a:bodyPr>
            <a:noAutofit/>
          </a:bodyPr>
          <a:lstStyle/>
          <a:p>
            <a:pPr marL="0" indent="0" eaLnBrk="1" hangingPunct="1">
              <a:spcBef>
                <a:spcPts val="0"/>
              </a:spcBef>
              <a:spcAft>
                <a:spcPts val="0"/>
              </a:spcAft>
            </a:pPr>
            <a:r>
              <a:rPr lang="ro-RO" altLang="en-US" sz="1600" b="1" dirty="0" err="1"/>
              <a:t>Performanţele</a:t>
            </a:r>
            <a:r>
              <a:rPr lang="ro-RO" altLang="en-US" sz="1600" b="1" dirty="0"/>
              <a:t> generale ale unui microprocesor sunt date de următoarele caracteristici principale:</a:t>
            </a:r>
            <a:endParaRPr lang="en-US" altLang="en-US" sz="1600" b="1" dirty="0"/>
          </a:p>
          <a:p>
            <a:pPr marL="0" indent="0" eaLnBrk="1" hangingPunct="1">
              <a:spcBef>
                <a:spcPts val="0"/>
              </a:spcBef>
              <a:spcAft>
                <a:spcPts val="0"/>
              </a:spcAft>
            </a:pPr>
            <a:r>
              <a:rPr lang="ro-RO" altLang="en-US" sz="1600" b="1" dirty="0"/>
              <a:t>viteza de lucru;</a:t>
            </a:r>
            <a:endParaRPr lang="en-US" altLang="en-US" sz="1600" b="1" dirty="0"/>
          </a:p>
          <a:p>
            <a:pPr marL="0" indent="0" eaLnBrk="1" hangingPunct="1">
              <a:spcBef>
                <a:spcPts val="0"/>
              </a:spcBef>
              <a:spcAft>
                <a:spcPts val="0"/>
              </a:spcAft>
            </a:pPr>
            <a:r>
              <a:rPr lang="ro-RO" altLang="en-US" sz="1600" b="1" dirty="0"/>
              <a:t>mărimea memoriei RAM pe care o poate adresa;</a:t>
            </a:r>
            <a:endParaRPr lang="en-US" altLang="en-US" sz="1600" b="1" dirty="0"/>
          </a:p>
          <a:p>
            <a:pPr marL="0" indent="0" eaLnBrk="1" hangingPunct="1">
              <a:spcBef>
                <a:spcPts val="0"/>
              </a:spcBef>
              <a:spcAft>
                <a:spcPts val="0"/>
              </a:spcAft>
            </a:pPr>
            <a:r>
              <a:rPr lang="ro-RO" altLang="en-US" sz="1600" b="1" dirty="0"/>
              <a:t>setul de </a:t>
            </a:r>
            <a:r>
              <a:rPr lang="ro-RO" altLang="en-US" sz="1600" b="1" dirty="0" err="1"/>
              <a:t>instrucţiuni</a:t>
            </a:r>
            <a:r>
              <a:rPr lang="ro-RO" altLang="en-US" sz="1600" b="1" dirty="0"/>
              <a:t> pe care îl poate executa;</a:t>
            </a:r>
            <a:endParaRPr lang="en-US" altLang="en-US" sz="1600" b="1" dirty="0"/>
          </a:p>
          <a:p>
            <a:pPr marL="0" indent="0" eaLnBrk="1" hangingPunct="1">
              <a:spcBef>
                <a:spcPts val="0"/>
              </a:spcBef>
              <a:spcAft>
                <a:spcPts val="0"/>
              </a:spcAft>
            </a:pPr>
            <a:r>
              <a:rPr lang="ro-RO" altLang="en-US" sz="1600" b="1" dirty="0"/>
              <a:t>mărimea memoriei cache de care dispune;</a:t>
            </a:r>
            <a:endParaRPr lang="en-US" altLang="en-US" sz="1600" b="1" dirty="0"/>
          </a:p>
          <a:p>
            <a:pPr marL="0" indent="0" eaLnBrk="1" hangingPunct="1">
              <a:spcBef>
                <a:spcPts val="0"/>
              </a:spcBef>
              <a:spcAft>
                <a:spcPts val="0"/>
              </a:spcAft>
            </a:pPr>
            <a:r>
              <a:rPr lang="ro-RO" altLang="en-US" sz="1600" b="1" dirty="0"/>
              <a:t>fiabilitatea </a:t>
            </a:r>
            <a:r>
              <a:rPr lang="ro-RO" altLang="en-US" sz="1600" b="1" dirty="0" err="1"/>
              <a:t>şi</a:t>
            </a:r>
            <a:r>
              <a:rPr lang="ro-RO" altLang="en-US" sz="1600" b="1" dirty="0"/>
              <a:t> costul de </a:t>
            </a:r>
            <a:r>
              <a:rPr lang="ro-RO" altLang="en-US" sz="1600" b="1" dirty="0" err="1"/>
              <a:t>achiziţie</a:t>
            </a:r>
            <a:r>
              <a:rPr lang="ro-RO" altLang="en-US" sz="1600" b="1" dirty="0"/>
              <a:t>;</a:t>
            </a:r>
            <a:endParaRPr lang="en-US" altLang="en-US" sz="1600" b="1" dirty="0"/>
          </a:p>
          <a:p>
            <a:pPr marL="0" indent="0" eaLnBrk="1" hangingPunct="1">
              <a:spcBef>
                <a:spcPts val="0"/>
              </a:spcBef>
              <a:spcAft>
                <a:spcPts val="0"/>
              </a:spcAft>
              <a:buFont typeface="Wingdings" panose="05000000000000000000" pitchFamily="2" charset="2"/>
              <a:buNone/>
            </a:pPr>
            <a:r>
              <a:rPr lang="ro-RO" altLang="en-US" sz="1600" b="1" dirty="0"/>
              <a:t>    Viteza de lucru a microprocesorului este mai rapidă decât a memoriei interne a calculatorului </a:t>
            </a:r>
            <a:r>
              <a:rPr lang="ro-RO" altLang="en-US" sz="1600" b="1" dirty="0" err="1"/>
              <a:t>şi</a:t>
            </a:r>
            <a:r>
              <a:rPr lang="ro-RO" altLang="en-US" sz="1600" b="1" dirty="0"/>
              <a:t> depinde de următorii factori:</a:t>
            </a:r>
            <a:endParaRPr lang="en-US" altLang="en-US" sz="1600" b="1" dirty="0"/>
          </a:p>
          <a:p>
            <a:pPr marL="0" indent="0" eaLnBrk="1" hangingPunct="1">
              <a:spcBef>
                <a:spcPts val="0"/>
              </a:spcBef>
              <a:spcAft>
                <a:spcPts val="0"/>
              </a:spcAft>
            </a:pPr>
            <a:r>
              <a:rPr lang="ro-RO" altLang="en-US" sz="1600" b="1" dirty="0" err="1"/>
              <a:t>frecvenţa</a:t>
            </a:r>
            <a:r>
              <a:rPr lang="ro-RO" altLang="en-US" sz="1600" b="1" dirty="0"/>
              <a:t> </a:t>
            </a:r>
            <a:r>
              <a:rPr lang="ro-RO" altLang="en-US" sz="1600" b="1" dirty="0" err="1"/>
              <a:t>clock</a:t>
            </a:r>
            <a:r>
              <a:rPr lang="ro-RO" altLang="en-US" sz="1600" b="1" dirty="0"/>
              <a:t>-ului (ceasul intern al microprocesorului);</a:t>
            </a:r>
            <a:endParaRPr lang="en-US" altLang="en-US" sz="1600" b="1" dirty="0"/>
          </a:p>
          <a:p>
            <a:pPr marL="0" indent="0" eaLnBrk="1" hangingPunct="1">
              <a:spcBef>
                <a:spcPts val="0"/>
              </a:spcBef>
              <a:spcAft>
                <a:spcPts val="0"/>
              </a:spcAft>
            </a:pPr>
            <a:r>
              <a:rPr lang="ro-RO" altLang="en-US" sz="1600" b="1" dirty="0"/>
              <a:t>dimensiunea registrelor proprii;</a:t>
            </a:r>
            <a:endParaRPr lang="en-US" altLang="en-US" sz="1600" b="1" dirty="0"/>
          </a:p>
          <a:p>
            <a:pPr marL="0" indent="0" eaLnBrk="1" hangingPunct="1">
              <a:spcBef>
                <a:spcPts val="0"/>
              </a:spcBef>
              <a:spcAft>
                <a:spcPts val="0"/>
              </a:spcAft>
            </a:pPr>
            <a:r>
              <a:rPr lang="ro-RO" altLang="en-US" sz="1600" b="1" dirty="0"/>
              <a:t>capacitatea magistralelor;</a:t>
            </a:r>
            <a:endParaRPr lang="en-US" altLang="en-US" sz="1600" b="1" dirty="0"/>
          </a:p>
          <a:p>
            <a:pPr marL="0" indent="0" eaLnBrk="1" hangingPunct="1">
              <a:spcBef>
                <a:spcPts val="0"/>
              </a:spcBef>
              <a:spcAft>
                <a:spcPts val="0"/>
              </a:spcAft>
            </a:pPr>
            <a:r>
              <a:rPr lang="ro-RO" altLang="en-US" sz="1600" b="1" dirty="0"/>
              <a:t>capacitatea memoriei cache;</a:t>
            </a:r>
            <a:endParaRPr lang="en-US" altLang="en-US" sz="1600" b="1" dirty="0"/>
          </a:p>
          <a:p>
            <a:pPr marL="0" indent="0" eaLnBrk="1" hangingPunct="1">
              <a:spcBef>
                <a:spcPts val="0"/>
              </a:spcBef>
              <a:spcAft>
                <a:spcPts val="0"/>
              </a:spcAft>
              <a:buFont typeface="Wingdings" panose="05000000000000000000" pitchFamily="2" charset="2"/>
              <a:buNone/>
            </a:pPr>
            <a:r>
              <a:rPr lang="ro-RO" altLang="en-US" sz="1600" b="1" dirty="0"/>
              <a:t>   Viteza de lucru a unui calculator înseamnă de fapt </a:t>
            </a:r>
            <a:r>
              <a:rPr lang="ro-RO" altLang="en-US" sz="1600" b="1" dirty="0" err="1"/>
              <a:t>frecvenţa</a:t>
            </a:r>
            <a:r>
              <a:rPr lang="ro-RO" altLang="en-US" sz="1600" b="1" dirty="0"/>
              <a:t> ceasului, exprimată de obicei în perioade (sau cicluri) pe secundă. </a:t>
            </a:r>
            <a:r>
              <a:rPr lang="ro-RO" altLang="en-US" sz="1600" b="1" dirty="0" err="1"/>
              <a:t>Frecvenţa</a:t>
            </a:r>
            <a:r>
              <a:rPr lang="ro-RO" altLang="en-US" sz="1600" b="1" dirty="0"/>
              <a:t> ceasului este controlată de un oscilator intern. </a:t>
            </a:r>
            <a:r>
              <a:rPr lang="ro-RO" altLang="en-US" sz="1600" b="1" dirty="0" err="1"/>
              <a:t>Oscilaţiile</a:t>
            </a:r>
            <a:r>
              <a:rPr lang="ro-RO" altLang="en-US" sz="1600" b="1" dirty="0"/>
              <a:t> sunt emise sub forma unui curent alternativ care se </a:t>
            </a:r>
            <a:r>
              <a:rPr lang="ro-RO" altLang="en-US" sz="1600" b="1" dirty="0" err="1"/>
              <a:t>numeşte</a:t>
            </a:r>
            <a:r>
              <a:rPr lang="ro-RO" altLang="en-US" sz="1600" b="1" dirty="0"/>
              <a:t> semnal de ceas. Un calculator </a:t>
            </a:r>
            <a:r>
              <a:rPr lang="ro-RO" altLang="en-US" sz="1600" b="1" dirty="0" err="1"/>
              <a:t>obişnuit</a:t>
            </a:r>
            <a:r>
              <a:rPr lang="ro-RO" altLang="en-US" sz="1600" b="1" dirty="0"/>
              <a:t> lucrează la </a:t>
            </a:r>
            <a:r>
              <a:rPr lang="ro-RO" altLang="en-US" sz="1600" b="1" dirty="0" err="1"/>
              <a:t>frecvenţe</a:t>
            </a:r>
            <a:r>
              <a:rPr lang="ro-RO" altLang="en-US" sz="1600" b="1" dirty="0"/>
              <a:t> de milioane de cicluri(perioade) pe secundă, </a:t>
            </a:r>
            <a:r>
              <a:rPr lang="ro-RO" altLang="en-US" sz="1600" b="1" dirty="0" err="1"/>
              <a:t>aşa</a:t>
            </a:r>
            <a:r>
              <a:rPr lang="ro-RO" altLang="en-US" sz="1600" b="1" dirty="0"/>
              <a:t> că valoarea ei este măsurată în MHz.</a:t>
            </a:r>
          </a:p>
        </p:txBody>
      </p:sp>
      <p:pic>
        <p:nvPicPr>
          <p:cNvPr id="4" name="Imagine 3">
            <a:extLst>
              <a:ext uri="{FF2B5EF4-FFF2-40B4-BE49-F238E27FC236}">
                <a16:creationId xmlns:a16="http://schemas.microsoft.com/office/drawing/2014/main" id="{759D6F5A-3081-48EE-9574-D1D41181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251" y="1412776"/>
            <a:ext cx="2514837" cy="381642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1467</TotalTime>
  <Words>2963</Words>
  <Application>Microsoft Office PowerPoint</Application>
  <PresentationFormat>Expunere pe ecran (4:3)</PresentationFormat>
  <Paragraphs>121</Paragraphs>
  <Slides>20</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20</vt:i4>
      </vt:variant>
    </vt:vector>
  </HeadingPairs>
  <TitlesOfParts>
    <vt:vector size="25" baseType="lpstr">
      <vt:lpstr>Arial</vt:lpstr>
      <vt:lpstr>Garamond</vt:lpstr>
      <vt:lpstr>Times New Roman</vt:lpstr>
      <vt:lpstr>Wingdings</vt:lpstr>
      <vt:lpstr>Organic</vt:lpstr>
      <vt:lpstr>Prezentare PowerPoint</vt:lpstr>
      <vt:lpstr>Scurt istoric </vt:lpstr>
      <vt:lpstr>Prezentare PowerPoint</vt:lpstr>
      <vt:lpstr>Prezentare PowerPoint</vt:lpstr>
      <vt:lpstr>Schema si componentele  unui calculator</vt:lpstr>
      <vt:lpstr>Prezentare PowerPoint</vt:lpstr>
      <vt:lpstr>Prezentare PowerPoint</vt:lpstr>
      <vt:lpstr>Microprocesorul</vt:lpstr>
      <vt:lpstr>Prezentare PowerPoint</vt:lpstr>
      <vt:lpstr>Prezentare PowerPoint</vt:lpstr>
      <vt:lpstr>Prezentare PowerPoint</vt:lpstr>
      <vt:lpstr>UNITATEA CENTRALĂ</vt:lpstr>
      <vt:lpstr>Memoria internă</vt:lpstr>
      <vt:lpstr>Prezentare PowerPoint</vt:lpstr>
      <vt:lpstr>MEMORIA EXTERNĂ</vt:lpstr>
      <vt:lpstr>Tastatura</vt:lpstr>
      <vt:lpstr>Prezentare PowerPoint</vt:lpstr>
      <vt:lpstr>Mouse-ul</vt:lpstr>
      <vt:lpstr>Monitorul</vt:lpstr>
      <vt:lpstr>bibliografie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MIHAI</dc:creator>
  <cp:lastModifiedBy>Ank</cp:lastModifiedBy>
  <cp:revision>54</cp:revision>
  <dcterms:created xsi:type="dcterms:W3CDTF">2015-03-09T16:26:38Z</dcterms:created>
  <dcterms:modified xsi:type="dcterms:W3CDTF">2022-01-30T17:42:47Z</dcterms:modified>
</cp:coreProperties>
</file>